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Arial Black" panose="020B0A04020102020204" pitchFamily="34" charset="0"/>
      <p:bold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33" d="100"/>
          <a:sy n="33" d="100"/>
        </p:scale>
        <p:origin x="2328" y="9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069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9.sv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19149"/>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SmartShelf AI</a:t>
            </a:r>
            <a:endParaRPr lang="en-US" sz="4650" dirty="0"/>
          </a:p>
        </p:txBody>
      </p:sp>
      <p:sp>
        <p:nvSpPr>
          <p:cNvPr id="4" name="Text 1"/>
          <p:cNvSpPr/>
          <p:nvPr/>
        </p:nvSpPr>
        <p:spPr>
          <a:xfrm>
            <a:off x="6280190" y="380357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Real-Time Inventory and Theft Monitoring System for Retail Stores</a:t>
            </a:r>
            <a:endParaRPr lang="en-US" sz="1750" dirty="0"/>
          </a:p>
        </p:txBody>
      </p:sp>
      <p:sp>
        <p:nvSpPr>
          <p:cNvPr id="5" name="Text 2"/>
          <p:cNvSpPr/>
          <p:nvPr/>
        </p:nvSpPr>
        <p:spPr>
          <a:xfrm>
            <a:off x="6280190" y="442162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low-cost, scalable smart shelf monitoring system designed to help large retail environments reduce inventory stockouts and minimise in-store theft using affordable IoT sensors and lightweight analytics.</a:t>
            </a:r>
            <a:endParaRPr lang="en-US" sz="1750" dirty="0"/>
          </a:p>
        </p:txBody>
      </p:sp>
      <p:sp>
        <p:nvSpPr>
          <p:cNvPr id="10" name="Arrow: Pentagon 9">
            <a:extLst>
              <a:ext uri="{FF2B5EF4-FFF2-40B4-BE49-F238E27FC236}">
                <a16:creationId xmlns:a16="http://schemas.microsoft.com/office/drawing/2014/main" id="{7610C1C8-8B4A-8B94-7D2E-E5A0D78D0F5F}"/>
              </a:ext>
            </a:extLst>
          </p:cNvPr>
          <p:cNvSpPr/>
          <p:nvPr/>
        </p:nvSpPr>
        <p:spPr>
          <a:xfrm rot="10800000">
            <a:off x="7789762" y="7786868"/>
            <a:ext cx="6840636" cy="908611"/>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CBC81F3-D91D-1ECC-3806-F0729E698421}"/>
              </a:ext>
            </a:extLst>
          </p:cNvPr>
          <p:cNvSpPr txBox="1"/>
          <p:nvPr/>
        </p:nvSpPr>
        <p:spPr>
          <a:xfrm>
            <a:off x="11210079" y="6366080"/>
            <a:ext cx="4965539" cy="369332"/>
          </a:xfrm>
          <a:prstGeom prst="rect">
            <a:avLst/>
          </a:prstGeom>
          <a:noFill/>
        </p:spPr>
        <p:txBody>
          <a:bodyPr wrap="square" rtlCol="0">
            <a:spAutoFit/>
          </a:bodyPr>
          <a:lstStyle/>
          <a:p>
            <a:r>
              <a:rPr lang="en-US" dirty="0">
                <a:latin typeface="Arial Black" panose="020B0A04020102020204" pitchFamily="34" charset="0"/>
              </a:rPr>
              <a:t>- KARUNYA V</a:t>
            </a:r>
            <a:endParaRPr lang="en-IN" dirty="0">
              <a:latin typeface="Arial Black" panose="020B0A04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11523"/>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Potential Use Cases</a:t>
            </a:r>
            <a:endParaRPr lang="en-US" sz="4650" dirty="0"/>
          </a:p>
        </p:txBody>
      </p:sp>
      <p:pic>
        <p:nvPicPr>
          <p:cNvPr id="3" name="Image 0" descr="preencoded.png"/>
          <p:cNvPicPr>
            <a:picLocks noChangeAspect="1"/>
          </p:cNvPicPr>
          <p:nvPr/>
        </p:nvPicPr>
        <p:blipFill>
          <a:blip r:embed="rId3"/>
          <a:stretch>
            <a:fillRect/>
          </a:stretch>
        </p:blipFill>
        <p:spPr>
          <a:xfrm>
            <a:off x="793790" y="2909411"/>
            <a:ext cx="2194560" cy="1356241"/>
          </a:xfrm>
          <a:prstGeom prst="rect">
            <a:avLst/>
          </a:prstGeom>
        </p:spPr>
      </p:pic>
      <p:sp>
        <p:nvSpPr>
          <p:cNvPr id="4" name="Text 1"/>
          <p:cNvSpPr/>
          <p:nvPr/>
        </p:nvSpPr>
        <p:spPr>
          <a:xfrm>
            <a:off x="793790" y="454914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Large Retail Chains</a:t>
            </a:r>
            <a:endParaRPr lang="en-US" sz="2300" dirty="0"/>
          </a:p>
        </p:txBody>
      </p:sp>
      <p:sp>
        <p:nvSpPr>
          <p:cNvPr id="5" name="Text 2"/>
          <p:cNvSpPr/>
          <p:nvPr/>
        </p:nvSpPr>
        <p:spPr>
          <a:xfrm>
            <a:off x="793790" y="5057299"/>
            <a:ext cx="304800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Supermarkets and department stores requiring scalable inventory monitoring</a:t>
            </a:r>
            <a:endParaRPr lang="en-US" sz="1750" dirty="0"/>
          </a:p>
        </p:txBody>
      </p:sp>
      <p:pic>
        <p:nvPicPr>
          <p:cNvPr id="6" name="Image 1" descr="preencoded.png"/>
          <p:cNvPicPr>
            <a:picLocks noChangeAspect="1"/>
          </p:cNvPicPr>
          <p:nvPr/>
        </p:nvPicPr>
        <p:blipFill>
          <a:blip r:embed="rId4"/>
          <a:stretch>
            <a:fillRect/>
          </a:stretch>
        </p:blipFill>
        <p:spPr>
          <a:xfrm>
            <a:off x="4125278" y="2909411"/>
            <a:ext cx="2194560" cy="1356241"/>
          </a:xfrm>
          <a:prstGeom prst="rect">
            <a:avLst/>
          </a:prstGeom>
        </p:spPr>
      </p:pic>
      <p:sp>
        <p:nvSpPr>
          <p:cNvPr id="7" name="Text 3"/>
          <p:cNvSpPr/>
          <p:nvPr/>
        </p:nvSpPr>
        <p:spPr>
          <a:xfrm>
            <a:off x="4125278" y="4549140"/>
            <a:ext cx="3048119"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Warehouses and Distribution Centres</a:t>
            </a:r>
            <a:endParaRPr lang="en-US" sz="2300" dirty="0"/>
          </a:p>
        </p:txBody>
      </p:sp>
      <p:sp>
        <p:nvSpPr>
          <p:cNvPr id="8" name="Text 4"/>
          <p:cNvSpPr/>
          <p:nvPr/>
        </p:nvSpPr>
        <p:spPr>
          <a:xfrm>
            <a:off x="4125278" y="5429369"/>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Automated stock tracking in large-scale storage facilities</a:t>
            </a:r>
            <a:endParaRPr lang="en-US" sz="1750" dirty="0"/>
          </a:p>
        </p:txBody>
      </p:sp>
      <p:pic>
        <p:nvPicPr>
          <p:cNvPr id="9" name="Image 2" descr="preencoded.png"/>
          <p:cNvPicPr>
            <a:picLocks noChangeAspect="1"/>
          </p:cNvPicPr>
          <p:nvPr/>
        </p:nvPicPr>
        <p:blipFill>
          <a:blip r:embed="rId5"/>
          <a:stretch>
            <a:fillRect/>
          </a:stretch>
        </p:blipFill>
        <p:spPr>
          <a:xfrm>
            <a:off x="7456884" y="2909411"/>
            <a:ext cx="2194560" cy="1356241"/>
          </a:xfrm>
          <a:prstGeom prst="rect">
            <a:avLst/>
          </a:prstGeom>
        </p:spPr>
      </p:pic>
      <p:sp>
        <p:nvSpPr>
          <p:cNvPr id="10" name="Text 5"/>
          <p:cNvSpPr/>
          <p:nvPr/>
        </p:nvSpPr>
        <p:spPr>
          <a:xfrm>
            <a:off x="7456884" y="4549140"/>
            <a:ext cx="3048119"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High-Value Product Shelves</a:t>
            </a:r>
            <a:endParaRPr lang="en-US" sz="2300" dirty="0"/>
          </a:p>
        </p:txBody>
      </p:sp>
      <p:sp>
        <p:nvSpPr>
          <p:cNvPr id="11" name="Text 6"/>
          <p:cNvSpPr/>
          <p:nvPr/>
        </p:nvSpPr>
        <p:spPr>
          <a:xfrm>
            <a:off x="7456884" y="5429369"/>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Enhanced security for premium items prone to theft</a:t>
            </a:r>
            <a:endParaRPr lang="en-US" sz="1750" dirty="0"/>
          </a:p>
        </p:txBody>
      </p:sp>
      <p:pic>
        <p:nvPicPr>
          <p:cNvPr id="12" name="Image 3" descr="preencoded.png"/>
          <p:cNvPicPr>
            <a:picLocks noChangeAspect="1"/>
          </p:cNvPicPr>
          <p:nvPr/>
        </p:nvPicPr>
        <p:blipFill>
          <a:blip r:embed="rId6"/>
          <a:stretch>
            <a:fillRect/>
          </a:stretch>
        </p:blipFill>
        <p:spPr>
          <a:xfrm>
            <a:off x="10788491" y="2909411"/>
            <a:ext cx="2194560" cy="1356241"/>
          </a:xfrm>
          <a:prstGeom prst="rect">
            <a:avLst/>
          </a:prstGeom>
        </p:spPr>
      </p:pic>
      <p:sp>
        <p:nvSpPr>
          <p:cNvPr id="13" name="Text 7"/>
          <p:cNvSpPr/>
          <p:nvPr/>
        </p:nvSpPr>
        <p:spPr>
          <a:xfrm>
            <a:off x="10788491" y="4549140"/>
            <a:ext cx="3048119"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Automated Inventory Systems</a:t>
            </a:r>
            <a:endParaRPr lang="en-US" sz="2300" dirty="0"/>
          </a:p>
        </p:txBody>
      </p:sp>
      <p:sp>
        <p:nvSpPr>
          <p:cNvPr id="14" name="Text 8"/>
          <p:cNvSpPr/>
          <p:nvPr/>
        </p:nvSpPr>
        <p:spPr>
          <a:xfrm>
            <a:off x="10788491" y="5429369"/>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Integration with existing retail management platforms</a:t>
            </a:r>
            <a:endParaRPr lang="en-US" sz="1750" dirty="0"/>
          </a:p>
        </p:txBody>
      </p:sp>
      <p:sp>
        <p:nvSpPr>
          <p:cNvPr id="15" name="Arrow: Pentagon 14">
            <a:extLst>
              <a:ext uri="{FF2B5EF4-FFF2-40B4-BE49-F238E27FC236}">
                <a16:creationId xmlns:a16="http://schemas.microsoft.com/office/drawing/2014/main" id="{99C244A5-F039-93D7-7778-7FE558A4F073}"/>
              </a:ext>
            </a:extLst>
          </p:cNvPr>
          <p:cNvSpPr/>
          <p:nvPr/>
        </p:nvSpPr>
        <p:spPr>
          <a:xfrm rot="10800000">
            <a:off x="7789762" y="7775293"/>
            <a:ext cx="6840636" cy="908611"/>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10,100+ Thank You Blue Stock Photos, Pictures &amp; Royalty-Free Images -  iStock | Thank you blue background, Thank you blue and green, Thank you blue  and gold">
            <a:extLst>
              <a:ext uri="{FF2B5EF4-FFF2-40B4-BE49-F238E27FC236}">
                <a16:creationId xmlns:a16="http://schemas.microsoft.com/office/drawing/2014/main" id="{C5F0B0D9-0E6A-2F96-4EBC-A464D3071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31" y="-543169"/>
            <a:ext cx="15591693" cy="969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431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1239798" y="516136"/>
            <a:ext cx="1055132" cy="305633"/>
          </a:xfrm>
          <a:prstGeom prst="roundRect">
            <a:avLst>
              <a:gd name="adj" fmla="val 19360"/>
            </a:avLst>
          </a:prstGeom>
          <a:solidFill>
            <a:srgbClr val="CCEEFF"/>
          </a:solidFill>
          <a:ln/>
        </p:spPr>
      </p:sp>
      <p:sp>
        <p:nvSpPr>
          <p:cNvPr id="3" name="Text 1"/>
          <p:cNvSpPr/>
          <p:nvPr/>
        </p:nvSpPr>
        <p:spPr>
          <a:xfrm>
            <a:off x="1345406" y="568881"/>
            <a:ext cx="843915" cy="200144"/>
          </a:xfrm>
          <a:prstGeom prst="rect">
            <a:avLst/>
          </a:prstGeom>
          <a:noFill/>
          <a:ln/>
        </p:spPr>
        <p:txBody>
          <a:bodyPr wrap="none" lIns="0" tIns="0" rIns="0" bIns="0" rtlCol="0" anchor="t"/>
          <a:lstStyle/>
          <a:p>
            <a:pPr marL="0" indent="0" algn="l">
              <a:lnSpc>
                <a:spcPts val="1550"/>
              </a:lnSpc>
              <a:buNone/>
            </a:pPr>
            <a:r>
              <a:rPr lang="en-US" sz="1100" dirty="0">
                <a:solidFill>
                  <a:srgbClr val="272525"/>
                </a:solidFill>
                <a:latin typeface="Inter" pitchFamily="34" charset="0"/>
                <a:ea typeface="Inter" pitchFamily="34" charset="-122"/>
                <a:cs typeface="Inter" pitchFamily="34" charset="-120"/>
              </a:rPr>
              <a:t>CHALLENGE</a:t>
            </a:r>
            <a:endParaRPr lang="en-US" sz="1100" dirty="0"/>
          </a:p>
        </p:txBody>
      </p:sp>
      <p:sp>
        <p:nvSpPr>
          <p:cNvPr id="4" name="Text 2"/>
          <p:cNvSpPr/>
          <p:nvPr/>
        </p:nvSpPr>
        <p:spPr>
          <a:xfrm>
            <a:off x="1239798" y="876419"/>
            <a:ext cx="4622483" cy="577691"/>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Petrona Bold" pitchFamily="34" charset="0"/>
                <a:ea typeface="Petrona Bold" pitchFamily="34" charset="-122"/>
                <a:cs typeface="Petrona Bold" pitchFamily="34" charset="-120"/>
              </a:rPr>
              <a:t>Problem Statement</a:t>
            </a:r>
            <a:endParaRPr lang="en-US" sz="3600" dirty="0"/>
          </a:p>
        </p:txBody>
      </p:sp>
      <p:pic>
        <p:nvPicPr>
          <p:cNvPr id="5" name="Image 0" descr="preencoded.png"/>
          <p:cNvPicPr>
            <a:picLocks noChangeAspect="1"/>
          </p:cNvPicPr>
          <p:nvPr/>
        </p:nvPicPr>
        <p:blipFill>
          <a:blip r:embed="rId3"/>
          <a:stretch>
            <a:fillRect/>
          </a:stretch>
        </p:blipFill>
        <p:spPr>
          <a:xfrm>
            <a:off x="1232297" y="1471017"/>
            <a:ext cx="7747635" cy="4324231"/>
          </a:xfrm>
          <a:prstGeom prst="rect">
            <a:avLst/>
          </a:prstGeom>
        </p:spPr>
      </p:pic>
      <p:sp>
        <p:nvSpPr>
          <p:cNvPr id="6" name="Text 3"/>
          <p:cNvSpPr/>
          <p:nvPr/>
        </p:nvSpPr>
        <p:spPr>
          <a:xfrm>
            <a:off x="9424630" y="2472097"/>
            <a:ext cx="3973473" cy="1500902"/>
          </a:xfrm>
          <a:prstGeom prst="rect">
            <a:avLst/>
          </a:prstGeom>
          <a:noFill/>
          <a:ln/>
        </p:spPr>
        <p:txBody>
          <a:bodyPr wrap="squar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Retail stores face persistent challenges in maintaining optimal inventory levels and preventing losses due to theft. Manual shelf monitoring is inefficient, whilst existing automated solutions are often expensive and difficult to scale.</a:t>
            </a:r>
            <a:endParaRPr lang="en-US" sz="1350" dirty="0"/>
          </a:p>
        </p:txBody>
      </p:sp>
      <p:sp>
        <p:nvSpPr>
          <p:cNvPr id="7" name="Shape 4"/>
          <p:cNvSpPr/>
          <p:nvPr/>
        </p:nvSpPr>
        <p:spPr>
          <a:xfrm>
            <a:off x="1239798" y="6074104"/>
            <a:ext cx="3959066" cy="1268968"/>
          </a:xfrm>
          <a:prstGeom prst="roundRect">
            <a:avLst>
              <a:gd name="adj" fmla="val 8647"/>
            </a:avLst>
          </a:prstGeom>
          <a:solidFill>
            <a:srgbClr val="FFFFFF">
              <a:alpha val="95000"/>
            </a:srgbClr>
          </a:solidFill>
          <a:ln w="22860">
            <a:solidFill>
              <a:srgbClr val="B2D4E5"/>
            </a:solidFill>
            <a:prstDash val="solid"/>
          </a:ln>
        </p:spPr>
      </p:sp>
      <p:sp>
        <p:nvSpPr>
          <p:cNvPr id="8" name="Shape 5"/>
          <p:cNvSpPr/>
          <p:nvPr/>
        </p:nvSpPr>
        <p:spPr>
          <a:xfrm>
            <a:off x="1216938" y="6074104"/>
            <a:ext cx="91440" cy="1268968"/>
          </a:xfrm>
          <a:prstGeom prst="roundRect">
            <a:avLst>
              <a:gd name="adj" fmla="val 80885"/>
            </a:avLst>
          </a:prstGeom>
          <a:solidFill>
            <a:srgbClr val="007EBD"/>
          </a:solidFill>
          <a:ln/>
        </p:spPr>
      </p:sp>
      <p:sp>
        <p:nvSpPr>
          <p:cNvPr id="9" name="Text 6"/>
          <p:cNvSpPr/>
          <p:nvPr/>
        </p:nvSpPr>
        <p:spPr>
          <a:xfrm>
            <a:off x="1507331" y="6273057"/>
            <a:ext cx="2311241" cy="288846"/>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Delayed Detection</a:t>
            </a:r>
            <a:endParaRPr lang="en-US" sz="1800" dirty="0"/>
          </a:p>
        </p:txBody>
      </p:sp>
      <p:sp>
        <p:nvSpPr>
          <p:cNvPr id="10" name="Text 7"/>
          <p:cNvSpPr/>
          <p:nvPr/>
        </p:nvSpPr>
        <p:spPr>
          <a:xfrm>
            <a:off x="1507331" y="6643818"/>
            <a:ext cx="3492579" cy="250150"/>
          </a:xfrm>
          <a:prstGeom prst="rect">
            <a:avLst/>
          </a:prstGeom>
          <a:noFill/>
          <a:ln/>
        </p:spPr>
        <p:txBody>
          <a:bodyPr wrap="non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Low stock levels identified too late</a:t>
            </a:r>
            <a:endParaRPr lang="en-US" sz="1350" dirty="0"/>
          </a:p>
        </p:txBody>
      </p:sp>
      <p:sp>
        <p:nvSpPr>
          <p:cNvPr id="11" name="Shape 8"/>
          <p:cNvSpPr/>
          <p:nvPr/>
        </p:nvSpPr>
        <p:spPr>
          <a:xfrm>
            <a:off x="5335548" y="6074104"/>
            <a:ext cx="3959185" cy="1268968"/>
          </a:xfrm>
          <a:prstGeom prst="roundRect">
            <a:avLst>
              <a:gd name="adj" fmla="val 8647"/>
            </a:avLst>
          </a:prstGeom>
          <a:solidFill>
            <a:srgbClr val="FFFFFF">
              <a:alpha val="95000"/>
            </a:srgbClr>
          </a:solidFill>
          <a:ln w="22860">
            <a:solidFill>
              <a:srgbClr val="B2D4E5"/>
            </a:solidFill>
            <a:prstDash val="solid"/>
          </a:ln>
        </p:spPr>
      </p:sp>
      <p:sp>
        <p:nvSpPr>
          <p:cNvPr id="12" name="Shape 9"/>
          <p:cNvSpPr/>
          <p:nvPr/>
        </p:nvSpPr>
        <p:spPr>
          <a:xfrm>
            <a:off x="5312688" y="6074104"/>
            <a:ext cx="91440" cy="1268968"/>
          </a:xfrm>
          <a:prstGeom prst="roundRect">
            <a:avLst>
              <a:gd name="adj" fmla="val 80885"/>
            </a:avLst>
          </a:prstGeom>
          <a:solidFill>
            <a:srgbClr val="007EBD"/>
          </a:solidFill>
          <a:ln/>
        </p:spPr>
      </p:sp>
      <p:sp>
        <p:nvSpPr>
          <p:cNvPr id="13" name="Text 10"/>
          <p:cNvSpPr/>
          <p:nvPr/>
        </p:nvSpPr>
        <p:spPr>
          <a:xfrm>
            <a:off x="5603081" y="6273057"/>
            <a:ext cx="2311241" cy="288846"/>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Limited Visibility</a:t>
            </a:r>
            <a:endParaRPr lang="en-US" sz="1800" dirty="0"/>
          </a:p>
        </p:txBody>
      </p:sp>
      <p:sp>
        <p:nvSpPr>
          <p:cNvPr id="14" name="Text 11"/>
          <p:cNvSpPr/>
          <p:nvPr/>
        </p:nvSpPr>
        <p:spPr>
          <a:xfrm>
            <a:off x="5603081" y="6643818"/>
            <a:ext cx="3492698" cy="250150"/>
          </a:xfrm>
          <a:prstGeom prst="rect">
            <a:avLst/>
          </a:prstGeom>
          <a:noFill/>
          <a:ln/>
        </p:spPr>
        <p:txBody>
          <a:bodyPr wrap="non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No real-time shelf activity insights</a:t>
            </a:r>
            <a:endParaRPr lang="en-US" sz="1350" dirty="0"/>
          </a:p>
        </p:txBody>
      </p:sp>
      <p:sp>
        <p:nvSpPr>
          <p:cNvPr id="15" name="Shape 12"/>
          <p:cNvSpPr/>
          <p:nvPr/>
        </p:nvSpPr>
        <p:spPr>
          <a:xfrm>
            <a:off x="9431417" y="6074104"/>
            <a:ext cx="3959066" cy="1268968"/>
          </a:xfrm>
          <a:prstGeom prst="roundRect">
            <a:avLst>
              <a:gd name="adj" fmla="val 8647"/>
            </a:avLst>
          </a:prstGeom>
          <a:solidFill>
            <a:srgbClr val="FFFFFF">
              <a:alpha val="95000"/>
            </a:srgbClr>
          </a:solidFill>
          <a:ln w="22860">
            <a:solidFill>
              <a:srgbClr val="B2D4E5"/>
            </a:solidFill>
            <a:prstDash val="solid"/>
          </a:ln>
        </p:spPr>
      </p:sp>
      <p:sp>
        <p:nvSpPr>
          <p:cNvPr id="16" name="Shape 13"/>
          <p:cNvSpPr/>
          <p:nvPr/>
        </p:nvSpPr>
        <p:spPr>
          <a:xfrm>
            <a:off x="9408557" y="6074104"/>
            <a:ext cx="91440" cy="1268968"/>
          </a:xfrm>
          <a:prstGeom prst="roundRect">
            <a:avLst>
              <a:gd name="adj" fmla="val 80885"/>
            </a:avLst>
          </a:prstGeom>
          <a:solidFill>
            <a:srgbClr val="007EBD"/>
          </a:solidFill>
          <a:ln/>
        </p:spPr>
      </p:sp>
      <p:sp>
        <p:nvSpPr>
          <p:cNvPr id="17" name="Text 14"/>
          <p:cNvSpPr/>
          <p:nvPr/>
        </p:nvSpPr>
        <p:spPr>
          <a:xfrm>
            <a:off x="9698950" y="6273057"/>
            <a:ext cx="2311241" cy="288846"/>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High Costs</a:t>
            </a:r>
            <a:endParaRPr lang="en-US" sz="1800" dirty="0"/>
          </a:p>
        </p:txBody>
      </p:sp>
      <p:sp>
        <p:nvSpPr>
          <p:cNvPr id="18" name="Text 15"/>
          <p:cNvSpPr/>
          <p:nvPr/>
        </p:nvSpPr>
        <p:spPr>
          <a:xfrm>
            <a:off x="9698950" y="6643818"/>
            <a:ext cx="3492579" cy="500301"/>
          </a:xfrm>
          <a:prstGeom prst="rect">
            <a:avLst/>
          </a:prstGeom>
          <a:noFill/>
          <a:ln/>
        </p:spPr>
        <p:txBody>
          <a:bodyPr wrap="squar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Advanced monitoring systems too expensive</a:t>
            </a:r>
            <a:endParaRPr lang="en-US" sz="1350" dirty="0"/>
          </a:p>
        </p:txBody>
      </p:sp>
      <p:sp>
        <p:nvSpPr>
          <p:cNvPr id="19" name="Arrow: Pentagon 18">
            <a:extLst>
              <a:ext uri="{FF2B5EF4-FFF2-40B4-BE49-F238E27FC236}">
                <a16:creationId xmlns:a16="http://schemas.microsoft.com/office/drawing/2014/main" id="{00820E70-EF67-DCFA-79AF-B38B1B205E5C}"/>
              </a:ext>
            </a:extLst>
          </p:cNvPr>
          <p:cNvSpPr/>
          <p:nvPr/>
        </p:nvSpPr>
        <p:spPr>
          <a:xfrm rot="10800000">
            <a:off x="7789762" y="7775293"/>
            <a:ext cx="6840636" cy="908611"/>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793790" y="1916311"/>
            <a:ext cx="1477923" cy="426244"/>
          </a:xfrm>
          <a:prstGeom prst="roundRect">
            <a:avLst>
              <a:gd name="adj" fmla="val 17880"/>
            </a:avLst>
          </a:prstGeom>
          <a:solidFill>
            <a:srgbClr val="CCEEFF"/>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878" y="2038707"/>
            <a:ext cx="181451" cy="181451"/>
          </a:xfrm>
          <a:prstGeom prst="rect">
            <a:avLst/>
          </a:prstGeom>
        </p:spPr>
      </p:pic>
      <p:sp>
        <p:nvSpPr>
          <p:cNvPr id="5" name="Text 1"/>
          <p:cNvSpPr/>
          <p:nvPr/>
        </p:nvSpPr>
        <p:spPr>
          <a:xfrm>
            <a:off x="1202055" y="1984296"/>
            <a:ext cx="933569"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SOLUTION</a:t>
            </a:r>
            <a:endParaRPr lang="en-US" sz="1400" dirty="0"/>
          </a:p>
        </p:txBody>
      </p:sp>
      <p:sp>
        <p:nvSpPr>
          <p:cNvPr id="6" name="Text 2"/>
          <p:cNvSpPr/>
          <p:nvPr/>
        </p:nvSpPr>
        <p:spPr>
          <a:xfrm>
            <a:off x="793790" y="2433280"/>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Solution Overview</a:t>
            </a:r>
            <a:endParaRPr lang="en-US" sz="4650" dirty="0"/>
          </a:p>
        </p:txBody>
      </p:sp>
      <p:sp>
        <p:nvSpPr>
          <p:cNvPr id="7" name="Text 3"/>
          <p:cNvSpPr/>
          <p:nvPr/>
        </p:nvSpPr>
        <p:spPr>
          <a:xfrm>
            <a:off x="793790" y="3517702"/>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SmartShelf AI addresses these challenges by continuously monitoring shelf activity using weight sensors, distance sensors, and optional vision-based analysis. The system detects product removal events, identifies suspicious behaviour, and alerts store staff when inventory falls below predefined thresholds.</a:t>
            </a:r>
            <a:endParaRPr lang="en-US" sz="1750" dirty="0"/>
          </a:p>
        </p:txBody>
      </p:sp>
      <p:sp>
        <p:nvSpPr>
          <p:cNvPr id="8" name="Text 4"/>
          <p:cNvSpPr/>
          <p:nvPr/>
        </p:nvSpPr>
        <p:spPr>
          <a:xfrm>
            <a:off x="793790" y="558736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design prioritises affordability, scalability, and ease of deployment, making it suitable for large retail chains.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616154" y="566857"/>
            <a:ext cx="4336137" cy="541972"/>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Petrona Bold" pitchFamily="34" charset="0"/>
                <a:ea typeface="Petrona Bold" pitchFamily="34" charset="-122"/>
                <a:cs typeface="Petrona Bold" pitchFamily="34" charset="-120"/>
              </a:rPr>
              <a:t>Key Features</a:t>
            </a:r>
            <a:endParaRPr lang="en-US" sz="3400" dirty="0"/>
          </a:p>
        </p:txBody>
      </p:sp>
      <p:pic>
        <p:nvPicPr>
          <p:cNvPr id="3" name="Image 0" descr="preencoded.png"/>
          <p:cNvPicPr>
            <a:picLocks noChangeAspect="1"/>
          </p:cNvPicPr>
          <p:nvPr/>
        </p:nvPicPr>
        <p:blipFill>
          <a:blip r:embed="rId3"/>
          <a:stretch>
            <a:fillRect/>
          </a:stretch>
        </p:blipFill>
        <p:spPr>
          <a:xfrm>
            <a:off x="1616154" y="1349335"/>
            <a:ext cx="1587222" cy="1587222"/>
          </a:xfrm>
          <a:prstGeom prst="rect">
            <a:avLst/>
          </a:prstGeom>
        </p:spPr>
      </p:pic>
      <p:sp>
        <p:nvSpPr>
          <p:cNvPr id="4" name="Text 1"/>
          <p:cNvSpPr/>
          <p:nvPr/>
        </p:nvSpPr>
        <p:spPr>
          <a:xfrm>
            <a:off x="1616154" y="3086814"/>
            <a:ext cx="2736771" cy="541972"/>
          </a:xfrm>
          <a:prstGeom prst="rect">
            <a:avLst/>
          </a:prstGeom>
          <a:noFill/>
          <a:ln/>
        </p:spPr>
        <p:txBody>
          <a:bodyPr wrap="squar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Real-Time Inventory Monitoring</a:t>
            </a:r>
            <a:endParaRPr lang="en-US" sz="1700" dirty="0"/>
          </a:p>
        </p:txBody>
      </p:sp>
      <p:sp>
        <p:nvSpPr>
          <p:cNvPr id="5" name="Text 2"/>
          <p:cNvSpPr/>
          <p:nvPr/>
        </p:nvSpPr>
        <p:spPr>
          <a:xfrm>
            <a:off x="1616154" y="3700939"/>
            <a:ext cx="2736771" cy="684728"/>
          </a:xfrm>
          <a:prstGeom prst="rect">
            <a:avLst/>
          </a:prstGeom>
          <a:noFill/>
          <a:ln/>
        </p:spPr>
        <p:txBody>
          <a:bodyPr wrap="square" lIns="0" tIns="0" rIns="0" bIns="0" rtlCol="0" anchor="t"/>
          <a:lstStyle/>
          <a:p>
            <a:pPr marL="0" indent="0" algn="l">
              <a:lnSpc>
                <a:spcPts val="1750"/>
              </a:lnSpc>
              <a:buNone/>
            </a:pPr>
            <a:r>
              <a:rPr lang="en-US" sz="1300" dirty="0">
                <a:solidFill>
                  <a:srgbClr val="272525"/>
                </a:solidFill>
                <a:latin typeface="Inter" pitchFamily="34" charset="0"/>
                <a:ea typeface="Inter" pitchFamily="34" charset="-122"/>
                <a:cs typeface="Inter" pitchFamily="34" charset="-120"/>
              </a:rPr>
              <a:t>Detects stock level changes using load cells and triggers alerts when restocking is required.</a:t>
            </a:r>
            <a:endParaRPr lang="en-US" sz="1300" dirty="0"/>
          </a:p>
        </p:txBody>
      </p:sp>
      <p:pic>
        <p:nvPicPr>
          <p:cNvPr id="6" name="Image 1" descr="preencoded.png"/>
          <p:cNvPicPr>
            <a:picLocks noChangeAspect="1"/>
          </p:cNvPicPr>
          <p:nvPr/>
        </p:nvPicPr>
        <p:blipFill>
          <a:blip r:embed="rId4"/>
          <a:stretch>
            <a:fillRect/>
          </a:stretch>
        </p:blipFill>
        <p:spPr>
          <a:xfrm>
            <a:off x="4503182" y="1349335"/>
            <a:ext cx="1587222" cy="1587222"/>
          </a:xfrm>
          <a:prstGeom prst="rect">
            <a:avLst/>
          </a:prstGeom>
        </p:spPr>
      </p:pic>
      <p:sp>
        <p:nvSpPr>
          <p:cNvPr id="7" name="Text 3"/>
          <p:cNvSpPr/>
          <p:nvPr/>
        </p:nvSpPr>
        <p:spPr>
          <a:xfrm>
            <a:off x="4503182" y="3086814"/>
            <a:ext cx="2402562" cy="270986"/>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Theft Detection Support</a:t>
            </a:r>
            <a:endParaRPr lang="en-US" sz="1700" dirty="0"/>
          </a:p>
        </p:txBody>
      </p:sp>
      <p:sp>
        <p:nvSpPr>
          <p:cNvPr id="8" name="Text 4"/>
          <p:cNvSpPr/>
          <p:nvPr/>
        </p:nvSpPr>
        <p:spPr>
          <a:xfrm>
            <a:off x="4503182" y="3429953"/>
            <a:ext cx="2736771" cy="684728"/>
          </a:xfrm>
          <a:prstGeom prst="rect">
            <a:avLst/>
          </a:prstGeom>
          <a:noFill/>
          <a:ln/>
        </p:spPr>
        <p:txBody>
          <a:bodyPr wrap="square" lIns="0" tIns="0" rIns="0" bIns="0" rtlCol="0" anchor="t"/>
          <a:lstStyle/>
          <a:p>
            <a:pPr marL="0" indent="0" algn="l">
              <a:lnSpc>
                <a:spcPts val="1750"/>
              </a:lnSpc>
              <a:buNone/>
            </a:pPr>
            <a:r>
              <a:rPr lang="en-US" sz="1300" dirty="0">
                <a:solidFill>
                  <a:srgbClr val="272525"/>
                </a:solidFill>
                <a:latin typeface="Inter" pitchFamily="34" charset="0"/>
                <a:ea typeface="Inter" pitchFamily="34" charset="-122"/>
                <a:cs typeface="Inter" pitchFamily="34" charset="-120"/>
              </a:rPr>
              <a:t>Identifies suspicious product removal events where items are not returned to the shelf.</a:t>
            </a:r>
            <a:endParaRPr lang="en-US" sz="1300" dirty="0"/>
          </a:p>
        </p:txBody>
      </p:sp>
      <p:pic>
        <p:nvPicPr>
          <p:cNvPr id="9" name="Image 2" descr="preencoded.png"/>
          <p:cNvPicPr>
            <a:picLocks noChangeAspect="1"/>
          </p:cNvPicPr>
          <p:nvPr/>
        </p:nvPicPr>
        <p:blipFill>
          <a:blip r:embed="rId5"/>
          <a:stretch>
            <a:fillRect/>
          </a:stretch>
        </p:blipFill>
        <p:spPr>
          <a:xfrm>
            <a:off x="7390209" y="1349335"/>
            <a:ext cx="1587222" cy="1587222"/>
          </a:xfrm>
          <a:prstGeom prst="rect">
            <a:avLst/>
          </a:prstGeom>
        </p:spPr>
      </p:pic>
      <p:sp>
        <p:nvSpPr>
          <p:cNvPr id="10" name="Text 5"/>
          <p:cNvSpPr/>
          <p:nvPr/>
        </p:nvSpPr>
        <p:spPr>
          <a:xfrm>
            <a:off x="7390209" y="3086814"/>
            <a:ext cx="2736771" cy="541972"/>
          </a:xfrm>
          <a:prstGeom prst="rect">
            <a:avLst/>
          </a:prstGeom>
          <a:noFill/>
          <a:ln/>
        </p:spPr>
        <p:txBody>
          <a:bodyPr wrap="squar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Instant Alerts and Notifications</a:t>
            </a:r>
            <a:endParaRPr lang="en-US" sz="1700" dirty="0"/>
          </a:p>
        </p:txBody>
      </p:sp>
      <p:sp>
        <p:nvSpPr>
          <p:cNvPr id="11" name="Text 6"/>
          <p:cNvSpPr/>
          <p:nvPr/>
        </p:nvSpPr>
        <p:spPr>
          <a:xfrm>
            <a:off x="7390209" y="3700939"/>
            <a:ext cx="2736771" cy="684728"/>
          </a:xfrm>
          <a:prstGeom prst="rect">
            <a:avLst/>
          </a:prstGeom>
          <a:noFill/>
          <a:ln/>
        </p:spPr>
        <p:txBody>
          <a:bodyPr wrap="square" lIns="0" tIns="0" rIns="0" bIns="0" rtlCol="0" anchor="t"/>
          <a:lstStyle/>
          <a:p>
            <a:pPr marL="0" indent="0" algn="l">
              <a:lnSpc>
                <a:spcPts val="1750"/>
              </a:lnSpc>
              <a:buNone/>
            </a:pPr>
            <a:r>
              <a:rPr lang="en-US" sz="1300" dirty="0">
                <a:solidFill>
                  <a:srgbClr val="272525"/>
                </a:solidFill>
                <a:latin typeface="Inter" pitchFamily="34" charset="0"/>
                <a:ea typeface="Inter" pitchFamily="34" charset="-122"/>
                <a:cs typeface="Inter" pitchFamily="34" charset="-120"/>
              </a:rPr>
              <a:t>Sends alerts to a cloud dashboard or local indicators such as LEDs or buzzers.</a:t>
            </a:r>
            <a:endParaRPr lang="en-US" sz="1300" dirty="0"/>
          </a:p>
        </p:txBody>
      </p:sp>
      <p:pic>
        <p:nvPicPr>
          <p:cNvPr id="12" name="Image 3" descr="preencoded.png"/>
          <p:cNvPicPr>
            <a:picLocks noChangeAspect="1"/>
          </p:cNvPicPr>
          <p:nvPr/>
        </p:nvPicPr>
        <p:blipFill>
          <a:blip r:embed="rId6"/>
          <a:stretch>
            <a:fillRect/>
          </a:stretch>
        </p:blipFill>
        <p:spPr>
          <a:xfrm>
            <a:off x="10277237" y="1349335"/>
            <a:ext cx="1587341" cy="1587341"/>
          </a:xfrm>
          <a:prstGeom prst="rect">
            <a:avLst/>
          </a:prstGeom>
        </p:spPr>
      </p:pic>
      <p:sp>
        <p:nvSpPr>
          <p:cNvPr id="13" name="Text 7"/>
          <p:cNvSpPr/>
          <p:nvPr/>
        </p:nvSpPr>
        <p:spPr>
          <a:xfrm>
            <a:off x="10277237" y="3086933"/>
            <a:ext cx="2736890" cy="541972"/>
          </a:xfrm>
          <a:prstGeom prst="rect">
            <a:avLst/>
          </a:prstGeom>
          <a:noFill/>
          <a:ln/>
        </p:spPr>
        <p:txBody>
          <a:bodyPr wrap="squar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Low-Cost and Scalable Architecture</a:t>
            </a:r>
            <a:endParaRPr lang="en-US" sz="1700" dirty="0"/>
          </a:p>
        </p:txBody>
      </p:sp>
      <p:sp>
        <p:nvSpPr>
          <p:cNvPr id="14" name="Text 8"/>
          <p:cNvSpPr/>
          <p:nvPr/>
        </p:nvSpPr>
        <p:spPr>
          <a:xfrm>
            <a:off x="10277237" y="3701058"/>
            <a:ext cx="2736890" cy="684728"/>
          </a:xfrm>
          <a:prstGeom prst="rect">
            <a:avLst/>
          </a:prstGeom>
          <a:noFill/>
          <a:ln/>
        </p:spPr>
        <p:txBody>
          <a:bodyPr wrap="square" lIns="0" tIns="0" rIns="0" bIns="0" rtlCol="0" anchor="t"/>
          <a:lstStyle/>
          <a:p>
            <a:pPr marL="0" indent="0" algn="l">
              <a:lnSpc>
                <a:spcPts val="1750"/>
              </a:lnSpc>
              <a:buNone/>
            </a:pPr>
            <a:r>
              <a:rPr lang="en-US" sz="1300" dirty="0">
                <a:solidFill>
                  <a:srgbClr val="272525"/>
                </a:solidFill>
                <a:latin typeface="Inter" pitchFamily="34" charset="0"/>
                <a:ea typeface="Inter" pitchFamily="34" charset="-122"/>
                <a:cs typeface="Inter" pitchFamily="34" charset="-120"/>
              </a:rPr>
              <a:t>Built using inexpensive components that can be deployed across multiple shelves.</a:t>
            </a:r>
            <a:endParaRPr lang="en-US" sz="1300" dirty="0"/>
          </a:p>
        </p:txBody>
      </p:sp>
      <p:pic>
        <p:nvPicPr>
          <p:cNvPr id="15" name="Image 4" descr="preencoded.png"/>
          <p:cNvPicPr>
            <a:picLocks noChangeAspect="1"/>
          </p:cNvPicPr>
          <p:nvPr/>
        </p:nvPicPr>
        <p:blipFill>
          <a:blip r:embed="rId7"/>
          <a:stretch>
            <a:fillRect/>
          </a:stretch>
        </p:blipFill>
        <p:spPr>
          <a:xfrm>
            <a:off x="1616154" y="4626293"/>
            <a:ext cx="1587222" cy="1587222"/>
          </a:xfrm>
          <a:prstGeom prst="rect">
            <a:avLst/>
          </a:prstGeom>
        </p:spPr>
      </p:pic>
      <p:sp>
        <p:nvSpPr>
          <p:cNvPr id="16" name="Text 9"/>
          <p:cNvSpPr/>
          <p:nvPr/>
        </p:nvSpPr>
        <p:spPr>
          <a:xfrm>
            <a:off x="1616154" y="6363772"/>
            <a:ext cx="2736771" cy="541972"/>
          </a:xfrm>
          <a:prstGeom prst="rect">
            <a:avLst/>
          </a:prstGeom>
          <a:noFill/>
          <a:ln/>
        </p:spPr>
        <p:txBody>
          <a:bodyPr wrap="squar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Modular and Flexible Design</a:t>
            </a:r>
            <a:endParaRPr lang="en-US" sz="1700" dirty="0"/>
          </a:p>
        </p:txBody>
      </p:sp>
      <p:sp>
        <p:nvSpPr>
          <p:cNvPr id="17" name="Text 10"/>
          <p:cNvSpPr/>
          <p:nvPr/>
        </p:nvSpPr>
        <p:spPr>
          <a:xfrm>
            <a:off x="1616154" y="6977896"/>
            <a:ext cx="2736771" cy="684728"/>
          </a:xfrm>
          <a:prstGeom prst="rect">
            <a:avLst/>
          </a:prstGeom>
          <a:noFill/>
          <a:ln/>
        </p:spPr>
        <p:txBody>
          <a:bodyPr wrap="square" lIns="0" tIns="0" rIns="0" bIns="0" rtlCol="0" anchor="t"/>
          <a:lstStyle/>
          <a:p>
            <a:pPr marL="0" indent="0" algn="l">
              <a:lnSpc>
                <a:spcPts val="1750"/>
              </a:lnSpc>
              <a:buNone/>
            </a:pPr>
            <a:r>
              <a:rPr lang="en-US" sz="1300" dirty="0">
                <a:solidFill>
                  <a:srgbClr val="272525"/>
                </a:solidFill>
                <a:latin typeface="Inter" pitchFamily="34" charset="0"/>
                <a:ea typeface="Inter" pitchFamily="34" charset="-122"/>
                <a:cs typeface="Inter" pitchFamily="34" charset="-120"/>
              </a:rPr>
              <a:t>Supports both ESP32 and Raspberry Pi platforms, with optional camera integration.</a:t>
            </a:r>
            <a:endParaRPr lang="en-US" sz="1300" dirty="0"/>
          </a:p>
        </p:txBody>
      </p:sp>
      <p:sp>
        <p:nvSpPr>
          <p:cNvPr id="18" name="Arrow: Pentagon 17">
            <a:extLst>
              <a:ext uri="{FF2B5EF4-FFF2-40B4-BE49-F238E27FC236}">
                <a16:creationId xmlns:a16="http://schemas.microsoft.com/office/drawing/2014/main" id="{56E538DF-7395-F78D-6F2F-CBCFEDCC149A}"/>
              </a:ext>
            </a:extLst>
          </p:cNvPr>
          <p:cNvSpPr/>
          <p:nvPr/>
        </p:nvSpPr>
        <p:spPr>
          <a:xfrm rot="10800000">
            <a:off x="7789762" y="7775293"/>
            <a:ext cx="6840636" cy="908611"/>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6760" y="676870"/>
            <a:ext cx="5601533" cy="700207"/>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Petrona Bold" pitchFamily="34" charset="0"/>
                <a:ea typeface="Petrona Bold" pitchFamily="34" charset="-122"/>
                <a:cs typeface="Petrona Bold" pitchFamily="34" charset="-120"/>
              </a:rPr>
              <a:t>System Architecture</a:t>
            </a:r>
            <a:endParaRPr lang="en-US" sz="4400" dirty="0"/>
          </a:p>
        </p:txBody>
      </p:sp>
      <p:pic>
        <p:nvPicPr>
          <p:cNvPr id="3" name="Image 0" descr="preencoded.png"/>
          <p:cNvPicPr>
            <a:picLocks noChangeAspect="1"/>
          </p:cNvPicPr>
          <p:nvPr/>
        </p:nvPicPr>
        <p:blipFill>
          <a:blip r:embed="rId3"/>
          <a:stretch>
            <a:fillRect/>
          </a:stretch>
        </p:blipFill>
        <p:spPr>
          <a:xfrm>
            <a:off x="746760" y="1776603"/>
            <a:ext cx="8356759" cy="3603665"/>
          </a:xfrm>
          <a:prstGeom prst="rect">
            <a:avLst/>
          </a:prstGeom>
        </p:spPr>
      </p:pic>
      <p:sp>
        <p:nvSpPr>
          <p:cNvPr id="4" name="Text 1"/>
          <p:cNvSpPr/>
          <p:nvPr/>
        </p:nvSpPr>
        <p:spPr>
          <a:xfrm>
            <a:off x="1309045" y="4690954"/>
            <a:ext cx="1990681" cy="248835"/>
          </a:xfrm>
          <a:prstGeom prst="rect">
            <a:avLst/>
          </a:prstGeom>
          <a:noFill/>
          <a:ln/>
        </p:spPr>
        <p:txBody>
          <a:bodyPr wrap="none" lIns="0" tIns="0" rIns="0" bIns="0" rtlCol="0" anchor="t"/>
          <a:lstStyle/>
          <a:p>
            <a:pPr marL="0" indent="0" algn="l">
              <a:lnSpc>
                <a:spcPts val="1950"/>
              </a:lnSpc>
              <a:buNone/>
            </a:pPr>
            <a:r>
              <a:rPr lang="en-US" sz="1550" b="1" dirty="0">
                <a:solidFill>
                  <a:srgbClr val="FFFFFF"/>
                </a:solidFill>
                <a:latin typeface="Petrona Bold" pitchFamily="34" charset="0"/>
                <a:ea typeface="Petrona Bold" pitchFamily="34" charset="-122"/>
                <a:cs typeface="Petrona Bold" pitchFamily="34" charset="-120"/>
              </a:rPr>
              <a:t>Monitoring Interface</a:t>
            </a:r>
            <a:endParaRPr lang="en-US" sz="1550" dirty="0"/>
          </a:p>
        </p:txBody>
      </p:sp>
      <p:sp>
        <p:nvSpPr>
          <p:cNvPr id="5" name="Text 2"/>
          <p:cNvSpPr/>
          <p:nvPr/>
        </p:nvSpPr>
        <p:spPr>
          <a:xfrm>
            <a:off x="1309045" y="3856764"/>
            <a:ext cx="1990681" cy="248835"/>
          </a:xfrm>
          <a:prstGeom prst="rect">
            <a:avLst/>
          </a:prstGeom>
          <a:noFill/>
          <a:ln/>
        </p:spPr>
        <p:txBody>
          <a:bodyPr wrap="none" lIns="0" tIns="0" rIns="0" bIns="0" rtlCol="0" anchor="t"/>
          <a:lstStyle/>
          <a:p>
            <a:pPr marL="0" indent="0" algn="l">
              <a:lnSpc>
                <a:spcPts val="1950"/>
              </a:lnSpc>
              <a:buNone/>
            </a:pPr>
            <a:r>
              <a:rPr lang="en-US" sz="1550" b="1" dirty="0">
                <a:solidFill>
                  <a:srgbClr val="FFFFFF"/>
                </a:solidFill>
                <a:latin typeface="Petrona Bold" pitchFamily="34" charset="0"/>
                <a:ea typeface="Petrona Bold" pitchFamily="34" charset="-122"/>
                <a:cs typeface="Petrona Bold" pitchFamily="34" charset="-120"/>
              </a:rPr>
              <a:t>Cloud Backend</a:t>
            </a:r>
            <a:endParaRPr lang="en-US" sz="1550" dirty="0"/>
          </a:p>
        </p:txBody>
      </p:sp>
      <p:sp>
        <p:nvSpPr>
          <p:cNvPr id="6" name="Text 3"/>
          <p:cNvSpPr/>
          <p:nvPr/>
        </p:nvSpPr>
        <p:spPr>
          <a:xfrm>
            <a:off x="1309045" y="3030999"/>
            <a:ext cx="1990681" cy="248835"/>
          </a:xfrm>
          <a:prstGeom prst="rect">
            <a:avLst/>
          </a:prstGeom>
          <a:noFill/>
          <a:ln/>
        </p:spPr>
        <p:txBody>
          <a:bodyPr wrap="none" lIns="0" tIns="0" rIns="0" bIns="0" rtlCol="0" anchor="t"/>
          <a:lstStyle/>
          <a:p>
            <a:pPr marL="0" indent="0" algn="l">
              <a:lnSpc>
                <a:spcPts val="1950"/>
              </a:lnSpc>
              <a:buNone/>
            </a:pPr>
            <a:r>
              <a:rPr lang="en-US" sz="1550" b="1" dirty="0">
                <a:solidFill>
                  <a:srgbClr val="FFFFFF"/>
                </a:solidFill>
                <a:latin typeface="Petrona Bold" pitchFamily="34" charset="0"/>
                <a:ea typeface="Petrona Bold" pitchFamily="34" charset="-122"/>
                <a:cs typeface="Petrona Bold" pitchFamily="34" charset="-120"/>
              </a:rPr>
              <a:t>Processing Unit</a:t>
            </a:r>
            <a:endParaRPr lang="en-US" sz="1550" dirty="0"/>
          </a:p>
        </p:txBody>
      </p:sp>
      <p:sp>
        <p:nvSpPr>
          <p:cNvPr id="7" name="Text 4"/>
          <p:cNvSpPr/>
          <p:nvPr/>
        </p:nvSpPr>
        <p:spPr>
          <a:xfrm>
            <a:off x="1309045" y="2196809"/>
            <a:ext cx="1990681" cy="248835"/>
          </a:xfrm>
          <a:prstGeom prst="rect">
            <a:avLst/>
          </a:prstGeom>
          <a:noFill/>
          <a:ln/>
        </p:spPr>
        <p:txBody>
          <a:bodyPr wrap="none" lIns="0" tIns="0" rIns="0" bIns="0" rtlCol="0" anchor="t"/>
          <a:lstStyle/>
          <a:p>
            <a:pPr marL="0" indent="0" algn="l">
              <a:lnSpc>
                <a:spcPts val="1950"/>
              </a:lnSpc>
              <a:buNone/>
            </a:pPr>
            <a:r>
              <a:rPr lang="en-US" sz="1550" b="1" dirty="0">
                <a:solidFill>
                  <a:srgbClr val="FFFFFF"/>
                </a:solidFill>
                <a:latin typeface="Petrona Bold" pitchFamily="34" charset="0"/>
                <a:ea typeface="Petrona Bold" pitchFamily="34" charset="-122"/>
                <a:cs typeface="Petrona Bold" pitchFamily="34" charset="-120"/>
              </a:rPr>
              <a:t>Sensor Layer</a:t>
            </a:r>
            <a:endParaRPr lang="en-US" sz="1550" dirty="0"/>
          </a:p>
        </p:txBody>
      </p:sp>
      <p:sp>
        <p:nvSpPr>
          <p:cNvPr id="8" name="Text 5"/>
          <p:cNvSpPr/>
          <p:nvPr/>
        </p:nvSpPr>
        <p:spPr>
          <a:xfrm>
            <a:off x="9631680" y="2712006"/>
            <a:ext cx="4259461" cy="1987391"/>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The system consists of a sensor layer, processing unit, cloud backend, and monitoring interface. Sensor data is processed locally and transmitted to a cloud platform for visualisation and alert management.</a:t>
            </a:r>
            <a:endParaRPr lang="en-US" sz="1650" dirty="0"/>
          </a:p>
        </p:txBody>
      </p:sp>
      <p:sp>
        <p:nvSpPr>
          <p:cNvPr id="9" name="Shape 6"/>
          <p:cNvSpPr/>
          <p:nvPr/>
        </p:nvSpPr>
        <p:spPr>
          <a:xfrm>
            <a:off x="746760" y="5496085"/>
            <a:ext cx="3133606" cy="1593652"/>
          </a:xfrm>
          <a:prstGeom prst="roundRect">
            <a:avLst>
              <a:gd name="adj" fmla="val 5624"/>
            </a:avLst>
          </a:prstGeom>
          <a:solidFill>
            <a:srgbClr val="CCEEFF"/>
          </a:solidFill>
          <a:ln w="7620">
            <a:solidFill>
              <a:srgbClr val="B2D4E5"/>
            </a:solidFill>
            <a:prstDash val="solid"/>
          </a:ln>
        </p:spPr>
      </p:sp>
      <p:sp>
        <p:nvSpPr>
          <p:cNvPr id="10" name="Text 7"/>
          <p:cNvSpPr/>
          <p:nvPr/>
        </p:nvSpPr>
        <p:spPr>
          <a:xfrm>
            <a:off x="967740" y="5717065"/>
            <a:ext cx="2691646" cy="350044"/>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Sensor Layer</a:t>
            </a:r>
            <a:endParaRPr lang="en-US" sz="2200" dirty="0"/>
          </a:p>
        </p:txBody>
      </p:sp>
      <p:sp>
        <p:nvSpPr>
          <p:cNvPr id="11" name="Text 8"/>
          <p:cNvSpPr/>
          <p:nvPr/>
        </p:nvSpPr>
        <p:spPr>
          <a:xfrm>
            <a:off x="967740" y="6187481"/>
            <a:ext cx="2691646" cy="662464"/>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Captures shelf activity data</a:t>
            </a:r>
            <a:endParaRPr lang="en-US" sz="1650" dirty="0"/>
          </a:p>
        </p:txBody>
      </p:sp>
      <p:sp>
        <p:nvSpPr>
          <p:cNvPr id="12" name="Shape 9"/>
          <p:cNvSpPr/>
          <p:nvPr/>
        </p:nvSpPr>
        <p:spPr>
          <a:xfrm>
            <a:off x="4081105" y="5496085"/>
            <a:ext cx="3133725" cy="1593652"/>
          </a:xfrm>
          <a:prstGeom prst="roundRect">
            <a:avLst>
              <a:gd name="adj" fmla="val 5624"/>
            </a:avLst>
          </a:prstGeom>
          <a:solidFill>
            <a:srgbClr val="CCEEFF"/>
          </a:solidFill>
          <a:ln w="7620">
            <a:solidFill>
              <a:srgbClr val="B2D4E5"/>
            </a:solidFill>
            <a:prstDash val="solid"/>
          </a:ln>
        </p:spPr>
      </p:sp>
      <p:sp>
        <p:nvSpPr>
          <p:cNvPr id="13" name="Text 10"/>
          <p:cNvSpPr/>
          <p:nvPr/>
        </p:nvSpPr>
        <p:spPr>
          <a:xfrm>
            <a:off x="4302085" y="5717065"/>
            <a:ext cx="2691765" cy="350044"/>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Processing Unit</a:t>
            </a:r>
            <a:endParaRPr lang="en-US" sz="2200" dirty="0"/>
          </a:p>
        </p:txBody>
      </p:sp>
      <p:sp>
        <p:nvSpPr>
          <p:cNvPr id="14" name="Text 11"/>
          <p:cNvSpPr/>
          <p:nvPr/>
        </p:nvSpPr>
        <p:spPr>
          <a:xfrm>
            <a:off x="4302085" y="6187481"/>
            <a:ext cx="2691765" cy="331232"/>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Analyses data locally</a:t>
            </a:r>
            <a:endParaRPr lang="en-US" sz="1650" dirty="0"/>
          </a:p>
        </p:txBody>
      </p:sp>
      <p:sp>
        <p:nvSpPr>
          <p:cNvPr id="15" name="Shape 12"/>
          <p:cNvSpPr/>
          <p:nvPr/>
        </p:nvSpPr>
        <p:spPr>
          <a:xfrm>
            <a:off x="7415570" y="5496085"/>
            <a:ext cx="3133606" cy="1593652"/>
          </a:xfrm>
          <a:prstGeom prst="roundRect">
            <a:avLst>
              <a:gd name="adj" fmla="val 5624"/>
            </a:avLst>
          </a:prstGeom>
          <a:solidFill>
            <a:srgbClr val="CCEEFF"/>
          </a:solidFill>
          <a:ln w="7620">
            <a:solidFill>
              <a:srgbClr val="B2D4E5"/>
            </a:solidFill>
            <a:prstDash val="solid"/>
          </a:ln>
        </p:spPr>
      </p:sp>
      <p:sp>
        <p:nvSpPr>
          <p:cNvPr id="16" name="Text 13"/>
          <p:cNvSpPr/>
          <p:nvPr/>
        </p:nvSpPr>
        <p:spPr>
          <a:xfrm>
            <a:off x="7636550" y="5717065"/>
            <a:ext cx="2691646" cy="350044"/>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Cloud Backend</a:t>
            </a:r>
            <a:endParaRPr lang="en-US" sz="2200" dirty="0"/>
          </a:p>
        </p:txBody>
      </p:sp>
      <p:sp>
        <p:nvSpPr>
          <p:cNvPr id="17" name="Text 14"/>
          <p:cNvSpPr/>
          <p:nvPr/>
        </p:nvSpPr>
        <p:spPr>
          <a:xfrm>
            <a:off x="7636550" y="6187481"/>
            <a:ext cx="2691646" cy="331232"/>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Stores and manages alerts</a:t>
            </a:r>
            <a:endParaRPr lang="en-US" sz="1650" dirty="0"/>
          </a:p>
        </p:txBody>
      </p:sp>
      <p:sp>
        <p:nvSpPr>
          <p:cNvPr id="18" name="Shape 15"/>
          <p:cNvSpPr/>
          <p:nvPr/>
        </p:nvSpPr>
        <p:spPr>
          <a:xfrm>
            <a:off x="10749915" y="5496085"/>
            <a:ext cx="3133725" cy="1593652"/>
          </a:xfrm>
          <a:prstGeom prst="roundRect">
            <a:avLst>
              <a:gd name="adj" fmla="val 5624"/>
            </a:avLst>
          </a:prstGeom>
          <a:solidFill>
            <a:srgbClr val="CCEEFF"/>
          </a:solidFill>
          <a:ln w="7620">
            <a:solidFill>
              <a:srgbClr val="B2D4E5"/>
            </a:solidFill>
            <a:prstDash val="solid"/>
          </a:ln>
        </p:spPr>
      </p:sp>
      <p:sp>
        <p:nvSpPr>
          <p:cNvPr id="19" name="Text 16"/>
          <p:cNvSpPr/>
          <p:nvPr/>
        </p:nvSpPr>
        <p:spPr>
          <a:xfrm>
            <a:off x="10970895" y="5717065"/>
            <a:ext cx="2691765" cy="700088"/>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Monitoring Interface</a:t>
            </a:r>
            <a:endParaRPr lang="en-US" sz="2200" dirty="0"/>
          </a:p>
        </p:txBody>
      </p:sp>
      <p:sp>
        <p:nvSpPr>
          <p:cNvPr id="20" name="Text 17"/>
          <p:cNvSpPr/>
          <p:nvPr/>
        </p:nvSpPr>
        <p:spPr>
          <a:xfrm>
            <a:off x="10970895" y="6537525"/>
            <a:ext cx="2691765" cy="331232"/>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Displays real-time insights</a:t>
            </a:r>
            <a:endParaRPr lang="en-US" sz="1650" dirty="0"/>
          </a:p>
        </p:txBody>
      </p:sp>
      <p:sp>
        <p:nvSpPr>
          <p:cNvPr id="21" name="Arrow: Pentagon 20">
            <a:extLst>
              <a:ext uri="{FF2B5EF4-FFF2-40B4-BE49-F238E27FC236}">
                <a16:creationId xmlns:a16="http://schemas.microsoft.com/office/drawing/2014/main" id="{5D5A0021-A151-01CD-1B2E-7C7FCD7E0FF6}"/>
              </a:ext>
            </a:extLst>
          </p:cNvPr>
          <p:cNvSpPr/>
          <p:nvPr/>
        </p:nvSpPr>
        <p:spPr>
          <a:xfrm rot="10800000">
            <a:off x="7789762" y="7775293"/>
            <a:ext cx="6840636" cy="908611"/>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739390" y="1763911"/>
            <a:ext cx="3673316" cy="435173"/>
          </a:xfrm>
          <a:prstGeom prst="rect">
            <a:avLst/>
          </a:prstGeom>
          <a:noFill/>
          <a:ln/>
        </p:spPr>
        <p:txBody>
          <a:bodyPr wrap="none" lIns="0" tIns="0" rIns="0" bIns="0" rtlCol="0" anchor="t"/>
          <a:lstStyle/>
          <a:p>
            <a:pPr marL="0" indent="0" algn="l">
              <a:lnSpc>
                <a:spcPts val="3400"/>
              </a:lnSpc>
              <a:buNone/>
            </a:pPr>
            <a:r>
              <a:rPr lang="en-US" sz="2700" b="1" dirty="0">
                <a:solidFill>
                  <a:srgbClr val="000000"/>
                </a:solidFill>
                <a:latin typeface="Petrona Bold" pitchFamily="34" charset="0"/>
                <a:ea typeface="Petrona Bold" pitchFamily="34" charset="-122"/>
                <a:cs typeface="Petrona Bold" pitchFamily="34" charset="-120"/>
              </a:rPr>
              <a:t>Hardware Components</a:t>
            </a:r>
            <a:endParaRPr lang="en-US" sz="2700" dirty="0"/>
          </a:p>
        </p:txBody>
      </p:sp>
      <p:pic>
        <p:nvPicPr>
          <p:cNvPr id="3" name="Image 0" descr="preencoded.png"/>
          <p:cNvPicPr>
            <a:picLocks noChangeAspect="1"/>
          </p:cNvPicPr>
          <p:nvPr/>
        </p:nvPicPr>
        <p:blipFill>
          <a:blip r:embed="rId3"/>
          <a:stretch>
            <a:fillRect/>
          </a:stretch>
        </p:blipFill>
        <p:spPr>
          <a:xfrm>
            <a:off x="2739390" y="2762131"/>
            <a:ext cx="5835253" cy="3256836"/>
          </a:xfrm>
          <a:prstGeom prst="rect">
            <a:avLst/>
          </a:prstGeom>
        </p:spPr>
      </p:pic>
      <p:sp>
        <p:nvSpPr>
          <p:cNvPr id="4" name="Text 1"/>
          <p:cNvSpPr/>
          <p:nvPr/>
        </p:nvSpPr>
        <p:spPr>
          <a:xfrm>
            <a:off x="8905875" y="2385179"/>
            <a:ext cx="2992636" cy="504349"/>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The system uses affordable, readily available components to ensure cost-effectiveness and scalability across large retail environments.</a:t>
            </a:r>
            <a:endParaRPr lang="en-US" sz="1000" dirty="0"/>
          </a:p>
        </p:txBody>
      </p:sp>
      <p:sp>
        <p:nvSpPr>
          <p:cNvPr id="5" name="Shape 2"/>
          <p:cNvSpPr/>
          <p:nvPr/>
        </p:nvSpPr>
        <p:spPr>
          <a:xfrm>
            <a:off x="8905875" y="2976682"/>
            <a:ext cx="2992636" cy="3401854"/>
          </a:xfrm>
          <a:prstGeom prst="roundRect">
            <a:avLst>
              <a:gd name="adj" fmla="val 1861"/>
            </a:avLst>
          </a:prstGeom>
          <a:noFill/>
          <a:ln w="7620">
            <a:solidFill>
              <a:srgbClr val="000000">
                <a:alpha val="8000"/>
              </a:srgbClr>
            </a:solidFill>
            <a:prstDash val="solid"/>
          </a:ln>
        </p:spPr>
      </p:sp>
      <p:sp>
        <p:nvSpPr>
          <p:cNvPr id="6" name="Shape 3"/>
          <p:cNvSpPr/>
          <p:nvPr/>
        </p:nvSpPr>
        <p:spPr>
          <a:xfrm>
            <a:off x="8913495" y="2984302"/>
            <a:ext cx="2977396" cy="276225"/>
          </a:xfrm>
          <a:prstGeom prst="rect">
            <a:avLst/>
          </a:prstGeom>
          <a:solidFill>
            <a:srgbClr val="FFFFFF">
              <a:alpha val="4000"/>
            </a:srgbClr>
          </a:solidFill>
          <a:ln/>
        </p:spPr>
      </p:sp>
      <p:sp>
        <p:nvSpPr>
          <p:cNvPr id="7" name="Text 4"/>
          <p:cNvSpPr/>
          <p:nvPr/>
        </p:nvSpPr>
        <p:spPr>
          <a:xfrm>
            <a:off x="9046250" y="3038356"/>
            <a:ext cx="922020" cy="168116"/>
          </a:xfrm>
          <a:prstGeom prst="rect">
            <a:avLst/>
          </a:prstGeom>
          <a:noFill/>
          <a:ln/>
        </p:spPr>
        <p:txBody>
          <a:bodyPr wrap="none" lIns="0" tIns="0" rIns="0" bIns="0" rtlCol="0" anchor="t"/>
          <a:lstStyle/>
          <a:p>
            <a:pPr marL="0" indent="0" algn="l">
              <a:lnSpc>
                <a:spcPts val="1300"/>
              </a:lnSpc>
              <a:buNone/>
            </a:pPr>
            <a:r>
              <a:rPr lang="en-US" sz="1000" b="1" dirty="0">
                <a:solidFill>
                  <a:srgbClr val="272525"/>
                </a:solidFill>
                <a:latin typeface="Inter" pitchFamily="34" charset="0"/>
                <a:ea typeface="Inter" pitchFamily="34" charset="-122"/>
                <a:cs typeface="Inter" pitchFamily="34" charset="-120"/>
              </a:rPr>
              <a:t>Component</a:t>
            </a:r>
            <a:endParaRPr lang="en-US" sz="1000" dirty="0"/>
          </a:p>
        </p:txBody>
      </p:sp>
      <p:sp>
        <p:nvSpPr>
          <p:cNvPr id="8" name="Text 5"/>
          <p:cNvSpPr/>
          <p:nvPr/>
        </p:nvSpPr>
        <p:spPr>
          <a:xfrm>
            <a:off x="10240923" y="3038356"/>
            <a:ext cx="769382" cy="168116"/>
          </a:xfrm>
          <a:prstGeom prst="rect">
            <a:avLst/>
          </a:prstGeom>
          <a:noFill/>
          <a:ln/>
        </p:spPr>
        <p:txBody>
          <a:bodyPr wrap="none" lIns="0" tIns="0" rIns="0" bIns="0" rtlCol="0" anchor="t"/>
          <a:lstStyle/>
          <a:p>
            <a:pPr marL="0" indent="0" algn="l">
              <a:lnSpc>
                <a:spcPts val="1300"/>
              </a:lnSpc>
              <a:buNone/>
            </a:pPr>
            <a:r>
              <a:rPr lang="en-US" sz="1000" b="1" dirty="0">
                <a:solidFill>
                  <a:srgbClr val="272525"/>
                </a:solidFill>
                <a:latin typeface="Inter" pitchFamily="34" charset="0"/>
                <a:ea typeface="Inter" pitchFamily="34" charset="-122"/>
                <a:cs typeface="Inter" pitchFamily="34" charset="-120"/>
              </a:rPr>
              <a:t>Purpose</a:t>
            </a:r>
            <a:endParaRPr lang="en-US" sz="1000" dirty="0"/>
          </a:p>
        </p:txBody>
      </p:sp>
      <p:sp>
        <p:nvSpPr>
          <p:cNvPr id="9" name="Text 6"/>
          <p:cNvSpPr/>
          <p:nvPr/>
        </p:nvSpPr>
        <p:spPr>
          <a:xfrm>
            <a:off x="11282958" y="3038356"/>
            <a:ext cx="475417" cy="168116"/>
          </a:xfrm>
          <a:prstGeom prst="rect">
            <a:avLst/>
          </a:prstGeom>
          <a:noFill/>
          <a:ln/>
        </p:spPr>
        <p:txBody>
          <a:bodyPr wrap="none" lIns="0" tIns="0" rIns="0" bIns="0" rtlCol="0" anchor="t"/>
          <a:lstStyle/>
          <a:p>
            <a:pPr marL="0" indent="0" algn="l">
              <a:lnSpc>
                <a:spcPts val="1300"/>
              </a:lnSpc>
              <a:buNone/>
            </a:pPr>
            <a:r>
              <a:rPr lang="en-US" sz="1000" b="1" dirty="0">
                <a:solidFill>
                  <a:srgbClr val="272525"/>
                </a:solidFill>
                <a:latin typeface="Inter" pitchFamily="34" charset="0"/>
                <a:ea typeface="Inter" pitchFamily="34" charset="-122"/>
                <a:cs typeface="Inter" pitchFamily="34" charset="-120"/>
              </a:rPr>
              <a:t>Cost</a:t>
            </a:r>
            <a:endParaRPr lang="en-US" sz="1000" dirty="0"/>
          </a:p>
        </p:txBody>
      </p:sp>
      <p:sp>
        <p:nvSpPr>
          <p:cNvPr id="10" name="Shape 7"/>
          <p:cNvSpPr/>
          <p:nvPr/>
        </p:nvSpPr>
        <p:spPr>
          <a:xfrm>
            <a:off x="8913495" y="3260527"/>
            <a:ext cx="2977396" cy="444341"/>
          </a:xfrm>
          <a:prstGeom prst="rect">
            <a:avLst/>
          </a:prstGeom>
          <a:solidFill>
            <a:srgbClr val="000000">
              <a:alpha val="4000"/>
            </a:srgbClr>
          </a:solidFill>
          <a:ln/>
        </p:spPr>
      </p:sp>
      <p:sp>
        <p:nvSpPr>
          <p:cNvPr id="11" name="Text 8"/>
          <p:cNvSpPr/>
          <p:nvPr/>
        </p:nvSpPr>
        <p:spPr>
          <a:xfrm>
            <a:off x="9046250" y="3314581"/>
            <a:ext cx="922020" cy="336233"/>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Raspberry Pi / ESP32</a:t>
            </a:r>
            <a:endParaRPr lang="en-US" sz="1000" dirty="0"/>
          </a:p>
        </p:txBody>
      </p:sp>
      <p:sp>
        <p:nvSpPr>
          <p:cNvPr id="12" name="Text 9"/>
          <p:cNvSpPr/>
          <p:nvPr/>
        </p:nvSpPr>
        <p:spPr>
          <a:xfrm>
            <a:off x="10240923" y="3314581"/>
            <a:ext cx="769382" cy="336233"/>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Central controller</a:t>
            </a:r>
            <a:endParaRPr lang="en-US" sz="1000" dirty="0"/>
          </a:p>
        </p:txBody>
      </p:sp>
      <p:sp>
        <p:nvSpPr>
          <p:cNvPr id="13" name="Text 10"/>
          <p:cNvSpPr/>
          <p:nvPr/>
        </p:nvSpPr>
        <p:spPr>
          <a:xfrm>
            <a:off x="11282958" y="3314581"/>
            <a:ext cx="475417" cy="336233"/>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₹3,000 / ₹500</a:t>
            </a:r>
            <a:endParaRPr lang="en-US" sz="1000" dirty="0"/>
          </a:p>
        </p:txBody>
      </p:sp>
      <p:sp>
        <p:nvSpPr>
          <p:cNvPr id="14" name="Shape 11"/>
          <p:cNvSpPr/>
          <p:nvPr/>
        </p:nvSpPr>
        <p:spPr>
          <a:xfrm>
            <a:off x="8913495" y="3704868"/>
            <a:ext cx="2977396" cy="444341"/>
          </a:xfrm>
          <a:prstGeom prst="rect">
            <a:avLst/>
          </a:prstGeom>
          <a:solidFill>
            <a:srgbClr val="FFFFFF">
              <a:alpha val="4000"/>
            </a:srgbClr>
          </a:solidFill>
          <a:ln/>
        </p:spPr>
      </p:sp>
      <p:sp>
        <p:nvSpPr>
          <p:cNvPr id="15" name="Text 12"/>
          <p:cNvSpPr/>
          <p:nvPr/>
        </p:nvSpPr>
        <p:spPr>
          <a:xfrm>
            <a:off x="9046250" y="3758922"/>
            <a:ext cx="922020" cy="336233"/>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Load Cell with HX711</a:t>
            </a:r>
            <a:endParaRPr lang="en-US" sz="1000" dirty="0"/>
          </a:p>
        </p:txBody>
      </p:sp>
      <p:sp>
        <p:nvSpPr>
          <p:cNvPr id="16" name="Text 13"/>
          <p:cNvSpPr/>
          <p:nvPr/>
        </p:nvSpPr>
        <p:spPr>
          <a:xfrm>
            <a:off x="10240923" y="3758922"/>
            <a:ext cx="769382" cy="336233"/>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Weight detection</a:t>
            </a:r>
            <a:endParaRPr lang="en-US" sz="1000" dirty="0"/>
          </a:p>
        </p:txBody>
      </p:sp>
      <p:sp>
        <p:nvSpPr>
          <p:cNvPr id="17" name="Text 14"/>
          <p:cNvSpPr/>
          <p:nvPr/>
        </p:nvSpPr>
        <p:spPr>
          <a:xfrm>
            <a:off x="11282958" y="3758922"/>
            <a:ext cx="475417" cy="168116"/>
          </a:xfrm>
          <a:prstGeom prst="rect">
            <a:avLst/>
          </a:prstGeom>
          <a:noFill/>
          <a:ln/>
        </p:spPr>
        <p:txBody>
          <a:bodyPr wrap="non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₹350</a:t>
            </a:r>
            <a:endParaRPr lang="en-US" sz="1000" dirty="0"/>
          </a:p>
        </p:txBody>
      </p:sp>
      <p:sp>
        <p:nvSpPr>
          <p:cNvPr id="18" name="Shape 15"/>
          <p:cNvSpPr/>
          <p:nvPr/>
        </p:nvSpPr>
        <p:spPr>
          <a:xfrm>
            <a:off x="8913495" y="4149209"/>
            <a:ext cx="2977396" cy="444341"/>
          </a:xfrm>
          <a:prstGeom prst="rect">
            <a:avLst/>
          </a:prstGeom>
          <a:solidFill>
            <a:srgbClr val="000000">
              <a:alpha val="4000"/>
            </a:srgbClr>
          </a:solidFill>
          <a:ln/>
        </p:spPr>
      </p:sp>
      <p:sp>
        <p:nvSpPr>
          <p:cNvPr id="19" name="Text 16"/>
          <p:cNvSpPr/>
          <p:nvPr/>
        </p:nvSpPr>
        <p:spPr>
          <a:xfrm>
            <a:off x="9046250" y="4203263"/>
            <a:ext cx="922020" cy="336233"/>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Ultrasonic Sensor</a:t>
            </a:r>
            <a:endParaRPr lang="en-US" sz="1000" dirty="0"/>
          </a:p>
        </p:txBody>
      </p:sp>
      <p:sp>
        <p:nvSpPr>
          <p:cNvPr id="20" name="Text 17"/>
          <p:cNvSpPr/>
          <p:nvPr/>
        </p:nvSpPr>
        <p:spPr>
          <a:xfrm>
            <a:off x="10240923" y="4203263"/>
            <a:ext cx="769382" cy="336233"/>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Presence detection</a:t>
            </a:r>
            <a:endParaRPr lang="en-US" sz="1000" dirty="0"/>
          </a:p>
        </p:txBody>
      </p:sp>
      <p:sp>
        <p:nvSpPr>
          <p:cNvPr id="21" name="Text 18"/>
          <p:cNvSpPr/>
          <p:nvPr/>
        </p:nvSpPr>
        <p:spPr>
          <a:xfrm>
            <a:off x="11282958" y="4203263"/>
            <a:ext cx="475417" cy="168116"/>
          </a:xfrm>
          <a:prstGeom prst="rect">
            <a:avLst/>
          </a:prstGeom>
          <a:noFill/>
          <a:ln/>
        </p:spPr>
        <p:txBody>
          <a:bodyPr wrap="non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₹100</a:t>
            </a:r>
            <a:endParaRPr lang="en-US" sz="1000" dirty="0"/>
          </a:p>
        </p:txBody>
      </p:sp>
      <p:sp>
        <p:nvSpPr>
          <p:cNvPr id="22" name="Shape 19"/>
          <p:cNvSpPr/>
          <p:nvPr/>
        </p:nvSpPr>
        <p:spPr>
          <a:xfrm>
            <a:off x="8913495" y="4593550"/>
            <a:ext cx="2977396" cy="444341"/>
          </a:xfrm>
          <a:prstGeom prst="rect">
            <a:avLst/>
          </a:prstGeom>
          <a:solidFill>
            <a:srgbClr val="FFFFFF">
              <a:alpha val="4000"/>
            </a:srgbClr>
          </a:solidFill>
          <a:ln/>
        </p:spPr>
      </p:sp>
      <p:sp>
        <p:nvSpPr>
          <p:cNvPr id="23" name="Text 20"/>
          <p:cNvSpPr/>
          <p:nvPr/>
        </p:nvSpPr>
        <p:spPr>
          <a:xfrm>
            <a:off x="9046250" y="4647605"/>
            <a:ext cx="922020" cy="336233"/>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Pi Camera / USB Camera</a:t>
            </a:r>
            <a:endParaRPr lang="en-US" sz="1000" dirty="0"/>
          </a:p>
        </p:txBody>
      </p:sp>
      <p:sp>
        <p:nvSpPr>
          <p:cNvPr id="24" name="Text 21"/>
          <p:cNvSpPr/>
          <p:nvPr/>
        </p:nvSpPr>
        <p:spPr>
          <a:xfrm>
            <a:off x="10240923" y="4647605"/>
            <a:ext cx="769382" cy="336233"/>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Visual monitoring</a:t>
            </a:r>
            <a:endParaRPr lang="en-US" sz="1000" dirty="0"/>
          </a:p>
        </p:txBody>
      </p:sp>
      <p:sp>
        <p:nvSpPr>
          <p:cNvPr id="25" name="Text 22"/>
          <p:cNvSpPr/>
          <p:nvPr/>
        </p:nvSpPr>
        <p:spPr>
          <a:xfrm>
            <a:off x="11282958" y="4647605"/>
            <a:ext cx="475417" cy="336233"/>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₹400–₹700</a:t>
            </a:r>
            <a:endParaRPr lang="en-US" sz="1000" dirty="0"/>
          </a:p>
        </p:txBody>
      </p:sp>
      <p:sp>
        <p:nvSpPr>
          <p:cNvPr id="26" name="Shape 23"/>
          <p:cNvSpPr/>
          <p:nvPr/>
        </p:nvSpPr>
        <p:spPr>
          <a:xfrm>
            <a:off x="8913495" y="5037892"/>
            <a:ext cx="2977396" cy="276225"/>
          </a:xfrm>
          <a:prstGeom prst="rect">
            <a:avLst/>
          </a:prstGeom>
          <a:solidFill>
            <a:srgbClr val="000000">
              <a:alpha val="4000"/>
            </a:srgbClr>
          </a:solidFill>
          <a:ln/>
        </p:spPr>
      </p:sp>
      <p:sp>
        <p:nvSpPr>
          <p:cNvPr id="27" name="Text 24"/>
          <p:cNvSpPr/>
          <p:nvPr/>
        </p:nvSpPr>
        <p:spPr>
          <a:xfrm>
            <a:off x="9046250" y="5091946"/>
            <a:ext cx="922020" cy="168116"/>
          </a:xfrm>
          <a:prstGeom prst="rect">
            <a:avLst/>
          </a:prstGeom>
          <a:noFill/>
          <a:ln/>
        </p:spPr>
        <p:txBody>
          <a:bodyPr wrap="non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LED / Buzzer</a:t>
            </a:r>
            <a:endParaRPr lang="en-US" sz="1000" dirty="0"/>
          </a:p>
        </p:txBody>
      </p:sp>
      <p:sp>
        <p:nvSpPr>
          <p:cNvPr id="28" name="Text 25"/>
          <p:cNvSpPr/>
          <p:nvPr/>
        </p:nvSpPr>
        <p:spPr>
          <a:xfrm>
            <a:off x="10240923" y="5091946"/>
            <a:ext cx="769382" cy="168116"/>
          </a:xfrm>
          <a:prstGeom prst="rect">
            <a:avLst/>
          </a:prstGeom>
          <a:noFill/>
          <a:ln/>
        </p:spPr>
        <p:txBody>
          <a:bodyPr wrap="non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Local alerts</a:t>
            </a:r>
            <a:endParaRPr lang="en-US" sz="1000" dirty="0"/>
          </a:p>
        </p:txBody>
      </p:sp>
      <p:sp>
        <p:nvSpPr>
          <p:cNvPr id="29" name="Text 26"/>
          <p:cNvSpPr/>
          <p:nvPr/>
        </p:nvSpPr>
        <p:spPr>
          <a:xfrm>
            <a:off x="11282958" y="5091946"/>
            <a:ext cx="475417" cy="168116"/>
          </a:xfrm>
          <a:prstGeom prst="rect">
            <a:avLst/>
          </a:prstGeom>
          <a:noFill/>
          <a:ln/>
        </p:spPr>
        <p:txBody>
          <a:bodyPr wrap="non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₹50</a:t>
            </a:r>
            <a:endParaRPr lang="en-US" sz="1000" dirty="0"/>
          </a:p>
        </p:txBody>
      </p:sp>
      <p:sp>
        <p:nvSpPr>
          <p:cNvPr id="30" name="Shape 27"/>
          <p:cNvSpPr/>
          <p:nvPr/>
        </p:nvSpPr>
        <p:spPr>
          <a:xfrm>
            <a:off x="8913495" y="5314117"/>
            <a:ext cx="2977396" cy="612458"/>
          </a:xfrm>
          <a:prstGeom prst="rect">
            <a:avLst/>
          </a:prstGeom>
          <a:solidFill>
            <a:srgbClr val="FFFFFF">
              <a:alpha val="4000"/>
            </a:srgbClr>
          </a:solidFill>
          <a:ln/>
        </p:spPr>
      </p:sp>
      <p:sp>
        <p:nvSpPr>
          <p:cNvPr id="31" name="Text 28"/>
          <p:cNvSpPr/>
          <p:nvPr/>
        </p:nvSpPr>
        <p:spPr>
          <a:xfrm>
            <a:off x="9046250" y="5368171"/>
            <a:ext cx="922020" cy="168116"/>
          </a:xfrm>
          <a:prstGeom prst="rect">
            <a:avLst/>
          </a:prstGeom>
          <a:noFill/>
          <a:ln/>
        </p:spPr>
        <p:txBody>
          <a:bodyPr wrap="non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Wi-Fi Module</a:t>
            </a:r>
            <a:endParaRPr lang="en-US" sz="1000" dirty="0"/>
          </a:p>
        </p:txBody>
      </p:sp>
      <p:sp>
        <p:nvSpPr>
          <p:cNvPr id="32" name="Text 29"/>
          <p:cNvSpPr/>
          <p:nvPr/>
        </p:nvSpPr>
        <p:spPr>
          <a:xfrm>
            <a:off x="10240923" y="5368171"/>
            <a:ext cx="769382" cy="504349"/>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Cloud communication</a:t>
            </a:r>
            <a:endParaRPr lang="en-US" sz="1000" dirty="0"/>
          </a:p>
        </p:txBody>
      </p:sp>
      <p:sp>
        <p:nvSpPr>
          <p:cNvPr id="33" name="Text 30"/>
          <p:cNvSpPr/>
          <p:nvPr/>
        </p:nvSpPr>
        <p:spPr>
          <a:xfrm>
            <a:off x="11282958" y="5368171"/>
            <a:ext cx="475417" cy="168116"/>
          </a:xfrm>
          <a:prstGeom prst="rect">
            <a:avLst/>
          </a:prstGeom>
          <a:noFill/>
          <a:ln/>
        </p:spPr>
        <p:txBody>
          <a:bodyPr wrap="non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₹200</a:t>
            </a:r>
            <a:endParaRPr lang="en-US" sz="1000" dirty="0"/>
          </a:p>
        </p:txBody>
      </p:sp>
      <p:sp>
        <p:nvSpPr>
          <p:cNvPr id="34" name="Shape 31"/>
          <p:cNvSpPr/>
          <p:nvPr/>
        </p:nvSpPr>
        <p:spPr>
          <a:xfrm>
            <a:off x="8913495" y="5926574"/>
            <a:ext cx="2977396" cy="444341"/>
          </a:xfrm>
          <a:prstGeom prst="rect">
            <a:avLst/>
          </a:prstGeom>
          <a:solidFill>
            <a:srgbClr val="000000">
              <a:alpha val="4000"/>
            </a:srgbClr>
          </a:solidFill>
          <a:ln/>
        </p:spPr>
      </p:sp>
      <p:sp>
        <p:nvSpPr>
          <p:cNvPr id="35" name="Text 32"/>
          <p:cNvSpPr/>
          <p:nvPr/>
        </p:nvSpPr>
        <p:spPr>
          <a:xfrm>
            <a:off x="9046250" y="5980628"/>
            <a:ext cx="922020" cy="168116"/>
          </a:xfrm>
          <a:prstGeom prst="rect">
            <a:avLst/>
          </a:prstGeom>
          <a:noFill/>
          <a:ln/>
        </p:spPr>
        <p:txBody>
          <a:bodyPr wrap="non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Power Supply</a:t>
            </a:r>
            <a:endParaRPr lang="en-US" sz="1000" dirty="0"/>
          </a:p>
        </p:txBody>
      </p:sp>
      <p:sp>
        <p:nvSpPr>
          <p:cNvPr id="36" name="Text 33"/>
          <p:cNvSpPr/>
          <p:nvPr/>
        </p:nvSpPr>
        <p:spPr>
          <a:xfrm>
            <a:off x="10240923" y="5980628"/>
            <a:ext cx="769382" cy="336233"/>
          </a:xfrm>
          <a:prstGeom prst="rect">
            <a:avLst/>
          </a:prstGeom>
          <a:noFill/>
          <a:ln/>
        </p:spPr>
        <p:txBody>
          <a:bodyPr wrap="squar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Circuit setup</a:t>
            </a:r>
            <a:endParaRPr lang="en-US" sz="1000" dirty="0"/>
          </a:p>
        </p:txBody>
      </p:sp>
      <p:sp>
        <p:nvSpPr>
          <p:cNvPr id="37" name="Text 34"/>
          <p:cNvSpPr/>
          <p:nvPr/>
        </p:nvSpPr>
        <p:spPr>
          <a:xfrm>
            <a:off x="11282958" y="5980628"/>
            <a:ext cx="475417" cy="168116"/>
          </a:xfrm>
          <a:prstGeom prst="rect">
            <a:avLst/>
          </a:prstGeom>
          <a:noFill/>
          <a:ln/>
        </p:spPr>
        <p:txBody>
          <a:bodyPr wrap="none" lIns="0" tIns="0" rIns="0" bIns="0" rtlCol="0" anchor="t"/>
          <a:lstStyle/>
          <a:p>
            <a:pPr marL="0" indent="0" algn="l">
              <a:lnSpc>
                <a:spcPts val="1300"/>
              </a:lnSpc>
              <a:buNone/>
            </a:pPr>
            <a:r>
              <a:rPr lang="en-US" sz="1000" dirty="0">
                <a:solidFill>
                  <a:srgbClr val="272525"/>
                </a:solidFill>
                <a:latin typeface="Inter" pitchFamily="34" charset="0"/>
                <a:ea typeface="Inter" pitchFamily="34" charset="-122"/>
                <a:cs typeface="Inter" pitchFamily="34" charset="-120"/>
              </a:rPr>
              <a:t>₹300</a:t>
            </a:r>
            <a:endParaRPr lang="en-US" sz="1000" dirty="0"/>
          </a:p>
        </p:txBody>
      </p:sp>
      <p:sp>
        <p:nvSpPr>
          <p:cNvPr id="38" name="Arrow: Pentagon 37">
            <a:extLst>
              <a:ext uri="{FF2B5EF4-FFF2-40B4-BE49-F238E27FC236}">
                <a16:creationId xmlns:a16="http://schemas.microsoft.com/office/drawing/2014/main" id="{8CD89252-3E96-5FA2-D1A4-55A2C8F8E92F}"/>
              </a:ext>
            </a:extLst>
          </p:cNvPr>
          <p:cNvSpPr/>
          <p:nvPr/>
        </p:nvSpPr>
        <p:spPr>
          <a:xfrm rot="10800000">
            <a:off x="7789762" y="7775293"/>
            <a:ext cx="6840636" cy="908611"/>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050131" y="656868"/>
            <a:ext cx="4766905" cy="595908"/>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Petrona Bold" pitchFamily="34" charset="0"/>
                <a:ea typeface="Petrona Bold" pitchFamily="34" charset="-122"/>
                <a:cs typeface="Petrona Bold" pitchFamily="34" charset="-120"/>
              </a:rPr>
              <a:t>Software Stack</a:t>
            </a:r>
            <a:endParaRPr lang="en-US" sz="3750" dirty="0"/>
          </a:p>
        </p:txBody>
      </p:sp>
      <p:sp>
        <p:nvSpPr>
          <p:cNvPr id="3" name="Shape 1"/>
          <p:cNvSpPr/>
          <p:nvPr/>
        </p:nvSpPr>
        <p:spPr>
          <a:xfrm>
            <a:off x="1050131" y="1381476"/>
            <a:ext cx="12530138" cy="1089541"/>
          </a:xfrm>
          <a:prstGeom prst="roundRect">
            <a:avLst>
              <a:gd name="adj" fmla="val 7000"/>
            </a:avLst>
          </a:prstGeom>
          <a:solidFill>
            <a:srgbClr val="FFFFFF">
              <a:alpha val="95000"/>
            </a:srgbClr>
          </a:solidFill>
          <a:ln w="22860">
            <a:solidFill>
              <a:srgbClr val="B2D4E5"/>
            </a:solidFill>
            <a:prstDash val="solid"/>
          </a:ln>
        </p:spPr>
      </p:sp>
      <p:sp>
        <p:nvSpPr>
          <p:cNvPr id="4" name="Shape 2"/>
          <p:cNvSpPr/>
          <p:nvPr/>
        </p:nvSpPr>
        <p:spPr>
          <a:xfrm>
            <a:off x="1072991" y="1404336"/>
            <a:ext cx="726281" cy="1043821"/>
          </a:xfrm>
          <a:prstGeom prst="roundRect">
            <a:avLst>
              <a:gd name="adj" fmla="val 6724"/>
            </a:avLst>
          </a:prstGeom>
          <a:solidFill>
            <a:srgbClr val="CCEEFF"/>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6114" y="1790099"/>
            <a:ext cx="272296" cy="272296"/>
          </a:xfrm>
          <a:prstGeom prst="rect">
            <a:avLst/>
          </a:prstGeom>
        </p:spPr>
      </p:pic>
      <p:sp>
        <p:nvSpPr>
          <p:cNvPr id="6" name="Text 3"/>
          <p:cNvSpPr/>
          <p:nvPr/>
        </p:nvSpPr>
        <p:spPr>
          <a:xfrm>
            <a:off x="1944648" y="1585907"/>
            <a:ext cx="2383393" cy="29789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Embedded System</a:t>
            </a:r>
            <a:endParaRPr lang="en-US" sz="1850" dirty="0"/>
          </a:p>
        </p:txBody>
      </p:sp>
      <p:sp>
        <p:nvSpPr>
          <p:cNvPr id="7" name="Text 4"/>
          <p:cNvSpPr/>
          <p:nvPr/>
        </p:nvSpPr>
        <p:spPr>
          <a:xfrm>
            <a:off x="1944648" y="1970955"/>
            <a:ext cx="11431191" cy="261461"/>
          </a:xfrm>
          <a:prstGeom prst="rect">
            <a:avLst/>
          </a:prstGeom>
          <a:noFill/>
          <a:ln/>
        </p:spPr>
        <p:txBody>
          <a:bodyPr wrap="none" lIns="0" tIns="0" rIns="0" bIns="0" rtlCol="0" anchor="t"/>
          <a:lstStyle/>
          <a:p>
            <a:pPr marL="0" indent="0" algn="l">
              <a:lnSpc>
                <a:spcPts val="2050"/>
              </a:lnSpc>
              <a:buNone/>
            </a:pPr>
            <a:r>
              <a:rPr lang="en-US" sz="1400" dirty="0">
                <a:solidFill>
                  <a:srgbClr val="272525"/>
                </a:solidFill>
                <a:latin typeface="Inter" pitchFamily="34" charset="0"/>
                <a:ea typeface="Inter" pitchFamily="34" charset="-122"/>
                <a:cs typeface="Inter" pitchFamily="34" charset="-120"/>
              </a:rPr>
              <a:t>Arduino IDE, Python</a:t>
            </a:r>
            <a:endParaRPr lang="en-US" sz="1400" dirty="0"/>
          </a:p>
        </p:txBody>
      </p:sp>
      <p:sp>
        <p:nvSpPr>
          <p:cNvPr id="8" name="Shape 5"/>
          <p:cNvSpPr/>
          <p:nvPr/>
        </p:nvSpPr>
        <p:spPr>
          <a:xfrm>
            <a:off x="1050131" y="2616393"/>
            <a:ext cx="12530138" cy="1089541"/>
          </a:xfrm>
          <a:prstGeom prst="roundRect">
            <a:avLst>
              <a:gd name="adj" fmla="val 7000"/>
            </a:avLst>
          </a:prstGeom>
          <a:solidFill>
            <a:srgbClr val="FFFFFF">
              <a:alpha val="95000"/>
            </a:srgbClr>
          </a:solidFill>
          <a:ln w="22860">
            <a:solidFill>
              <a:srgbClr val="B2D4E5"/>
            </a:solidFill>
            <a:prstDash val="solid"/>
          </a:ln>
        </p:spPr>
      </p:sp>
      <p:sp>
        <p:nvSpPr>
          <p:cNvPr id="9" name="Shape 6"/>
          <p:cNvSpPr/>
          <p:nvPr/>
        </p:nvSpPr>
        <p:spPr>
          <a:xfrm>
            <a:off x="1072991" y="2639253"/>
            <a:ext cx="726281" cy="1043821"/>
          </a:xfrm>
          <a:prstGeom prst="roundRect">
            <a:avLst>
              <a:gd name="adj" fmla="val 6724"/>
            </a:avLst>
          </a:prstGeom>
          <a:solidFill>
            <a:srgbClr val="CCEEFF"/>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6114" y="3025015"/>
            <a:ext cx="272296" cy="272296"/>
          </a:xfrm>
          <a:prstGeom prst="rect">
            <a:avLst/>
          </a:prstGeom>
        </p:spPr>
      </p:pic>
      <p:sp>
        <p:nvSpPr>
          <p:cNvPr id="11" name="Text 7"/>
          <p:cNvSpPr/>
          <p:nvPr/>
        </p:nvSpPr>
        <p:spPr>
          <a:xfrm>
            <a:off x="1944648" y="2820823"/>
            <a:ext cx="2383393" cy="29789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Backend / Cloud</a:t>
            </a:r>
            <a:endParaRPr lang="en-US" sz="1850" dirty="0"/>
          </a:p>
        </p:txBody>
      </p:sp>
      <p:sp>
        <p:nvSpPr>
          <p:cNvPr id="12" name="Text 8"/>
          <p:cNvSpPr/>
          <p:nvPr/>
        </p:nvSpPr>
        <p:spPr>
          <a:xfrm>
            <a:off x="1944648" y="3205871"/>
            <a:ext cx="11431191" cy="261461"/>
          </a:xfrm>
          <a:prstGeom prst="rect">
            <a:avLst/>
          </a:prstGeom>
          <a:noFill/>
          <a:ln/>
        </p:spPr>
        <p:txBody>
          <a:bodyPr wrap="none" lIns="0" tIns="0" rIns="0" bIns="0" rtlCol="0" anchor="t"/>
          <a:lstStyle/>
          <a:p>
            <a:pPr marL="0" indent="0" algn="l">
              <a:lnSpc>
                <a:spcPts val="2050"/>
              </a:lnSpc>
              <a:buNone/>
            </a:pPr>
            <a:r>
              <a:rPr lang="en-US" sz="1400" dirty="0">
                <a:solidFill>
                  <a:srgbClr val="272525"/>
                </a:solidFill>
                <a:latin typeface="Inter" pitchFamily="34" charset="0"/>
                <a:ea typeface="Inter" pitchFamily="34" charset="-122"/>
                <a:cs typeface="Inter" pitchFamily="34" charset="-120"/>
              </a:rPr>
              <a:t>Firebase, Flask, Google Sheets</a:t>
            </a:r>
            <a:endParaRPr lang="en-US" sz="1400" dirty="0"/>
          </a:p>
        </p:txBody>
      </p:sp>
      <p:sp>
        <p:nvSpPr>
          <p:cNvPr id="13" name="Shape 9"/>
          <p:cNvSpPr/>
          <p:nvPr/>
        </p:nvSpPr>
        <p:spPr>
          <a:xfrm>
            <a:off x="1050131" y="3851309"/>
            <a:ext cx="12530138" cy="1089541"/>
          </a:xfrm>
          <a:prstGeom prst="roundRect">
            <a:avLst>
              <a:gd name="adj" fmla="val 7000"/>
            </a:avLst>
          </a:prstGeom>
          <a:solidFill>
            <a:srgbClr val="FFFFFF">
              <a:alpha val="95000"/>
            </a:srgbClr>
          </a:solidFill>
          <a:ln w="22860">
            <a:solidFill>
              <a:srgbClr val="B2D4E5"/>
            </a:solidFill>
            <a:prstDash val="solid"/>
          </a:ln>
        </p:spPr>
      </p:sp>
      <p:sp>
        <p:nvSpPr>
          <p:cNvPr id="14" name="Shape 10"/>
          <p:cNvSpPr/>
          <p:nvPr/>
        </p:nvSpPr>
        <p:spPr>
          <a:xfrm>
            <a:off x="1072991" y="3874169"/>
            <a:ext cx="726281" cy="1043821"/>
          </a:xfrm>
          <a:prstGeom prst="roundRect">
            <a:avLst>
              <a:gd name="adj" fmla="val 6724"/>
            </a:avLst>
          </a:prstGeom>
          <a:solidFill>
            <a:srgbClr val="CCEEFF"/>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6114" y="4259931"/>
            <a:ext cx="272296" cy="272296"/>
          </a:xfrm>
          <a:prstGeom prst="rect">
            <a:avLst/>
          </a:prstGeom>
        </p:spPr>
      </p:pic>
      <p:sp>
        <p:nvSpPr>
          <p:cNvPr id="16" name="Text 11"/>
          <p:cNvSpPr/>
          <p:nvPr/>
        </p:nvSpPr>
        <p:spPr>
          <a:xfrm>
            <a:off x="1944648" y="4055739"/>
            <a:ext cx="2383393" cy="29789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Data Processing</a:t>
            </a:r>
            <a:endParaRPr lang="en-US" sz="1850" dirty="0"/>
          </a:p>
        </p:txBody>
      </p:sp>
      <p:sp>
        <p:nvSpPr>
          <p:cNvPr id="17" name="Text 12"/>
          <p:cNvSpPr/>
          <p:nvPr/>
        </p:nvSpPr>
        <p:spPr>
          <a:xfrm>
            <a:off x="1944648" y="4440787"/>
            <a:ext cx="11431191" cy="261461"/>
          </a:xfrm>
          <a:prstGeom prst="rect">
            <a:avLst/>
          </a:prstGeom>
          <a:noFill/>
          <a:ln/>
        </p:spPr>
        <p:txBody>
          <a:bodyPr wrap="none" lIns="0" tIns="0" rIns="0" bIns="0" rtlCol="0" anchor="t"/>
          <a:lstStyle/>
          <a:p>
            <a:pPr marL="0" indent="0" algn="l">
              <a:lnSpc>
                <a:spcPts val="2050"/>
              </a:lnSpc>
              <a:buNone/>
            </a:pPr>
            <a:r>
              <a:rPr lang="en-US" sz="1400" dirty="0">
                <a:solidFill>
                  <a:srgbClr val="272525"/>
                </a:solidFill>
                <a:latin typeface="Inter" pitchFamily="34" charset="0"/>
                <a:ea typeface="Inter" pitchFamily="34" charset="-122"/>
                <a:cs typeface="Inter" pitchFamily="34" charset="-120"/>
              </a:rPr>
              <a:t>Python</a:t>
            </a:r>
            <a:endParaRPr lang="en-US" sz="1400" dirty="0"/>
          </a:p>
        </p:txBody>
      </p:sp>
      <p:sp>
        <p:nvSpPr>
          <p:cNvPr id="18" name="Shape 13"/>
          <p:cNvSpPr/>
          <p:nvPr/>
        </p:nvSpPr>
        <p:spPr>
          <a:xfrm>
            <a:off x="1050131" y="5086225"/>
            <a:ext cx="12530138" cy="1089541"/>
          </a:xfrm>
          <a:prstGeom prst="roundRect">
            <a:avLst>
              <a:gd name="adj" fmla="val 7000"/>
            </a:avLst>
          </a:prstGeom>
          <a:solidFill>
            <a:srgbClr val="FFFFFF">
              <a:alpha val="95000"/>
            </a:srgbClr>
          </a:solidFill>
          <a:ln w="22860">
            <a:solidFill>
              <a:srgbClr val="B2D4E5"/>
            </a:solidFill>
            <a:prstDash val="solid"/>
          </a:ln>
        </p:spPr>
      </p:sp>
      <p:sp>
        <p:nvSpPr>
          <p:cNvPr id="19" name="Shape 14"/>
          <p:cNvSpPr/>
          <p:nvPr/>
        </p:nvSpPr>
        <p:spPr>
          <a:xfrm>
            <a:off x="1072991" y="5109085"/>
            <a:ext cx="726281" cy="1043821"/>
          </a:xfrm>
          <a:prstGeom prst="roundRect">
            <a:avLst>
              <a:gd name="adj" fmla="val 6724"/>
            </a:avLst>
          </a:prstGeom>
          <a:solidFill>
            <a:srgbClr val="CCEEFF"/>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96114" y="5494848"/>
            <a:ext cx="272296" cy="272296"/>
          </a:xfrm>
          <a:prstGeom prst="rect">
            <a:avLst/>
          </a:prstGeom>
        </p:spPr>
      </p:pic>
      <p:sp>
        <p:nvSpPr>
          <p:cNvPr id="21" name="Text 15"/>
          <p:cNvSpPr/>
          <p:nvPr/>
        </p:nvSpPr>
        <p:spPr>
          <a:xfrm>
            <a:off x="1944648" y="5290655"/>
            <a:ext cx="2383393" cy="29789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Monitoring / ML</a:t>
            </a:r>
            <a:endParaRPr lang="en-US" sz="1850" dirty="0"/>
          </a:p>
        </p:txBody>
      </p:sp>
      <p:sp>
        <p:nvSpPr>
          <p:cNvPr id="22" name="Text 16"/>
          <p:cNvSpPr/>
          <p:nvPr/>
        </p:nvSpPr>
        <p:spPr>
          <a:xfrm>
            <a:off x="1944648" y="5675703"/>
            <a:ext cx="11431191" cy="261461"/>
          </a:xfrm>
          <a:prstGeom prst="rect">
            <a:avLst/>
          </a:prstGeom>
          <a:noFill/>
          <a:ln/>
        </p:spPr>
        <p:txBody>
          <a:bodyPr wrap="none" lIns="0" tIns="0" rIns="0" bIns="0" rtlCol="0" anchor="t"/>
          <a:lstStyle/>
          <a:p>
            <a:pPr marL="0" indent="0" algn="l">
              <a:lnSpc>
                <a:spcPts val="2050"/>
              </a:lnSpc>
              <a:buNone/>
            </a:pPr>
            <a:r>
              <a:rPr lang="en-US" sz="1400" dirty="0">
                <a:solidFill>
                  <a:srgbClr val="272525"/>
                </a:solidFill>
                <a:latin typeface="Inter" pitchFamily="34" charset="0"/>
                <a:ea typeface="Inter" pitchFamily="34" charset="-122"/>
                <a:cs typeface="Inter" pitchFamily="34" charset="-120"/>
              </a:rPr>
              <a:t>OpenCV (Optional)</a:t>
            </a:r>
            <a:endParaRPr lang="en-US" sz="1400" dirty="0"/>
          </a:p>
        </p:txBody>
      </p:sp>
      <p:sp>
        <p:nvSpPr>
          <p:cNvPr id="23" name="Shape 17"/>
          <p:cNvSpPr/>
          <p:nvPr/>
        </p:nvSpPr>
        <p:spPr>
          <a:xfrm>
            <a:off x="1050131" y="6321141"/>
            <a:ext cx="12530138" cy="1089541"/>
          </a:xfrm>
          <a:prstGeom prst="roundRect">
            <a:avLst>
              <a:gd name="adj" fmla="val 7000"/>
            </a:avLst>
          </a:prstGeom>
          <a:solidFill>
            <a:srgbClr val="FFFFFF">
              <a:alpha val="95000"/>
            </a:srgbClr>
          </a:solidFill>
          <a:ln w="22860">
            <a:solidFill>
              <a:srgbClr val="B2D4E5"/>
            </a:solidFill>
            <a:prstDash val="solid"/>
          </a:ln>
        </p:spPr>
      </p:sp>
      <p:sp>
        <p:nvSpPr>
          <p:cNvPr id="24" name="Shape 18"/>
          <p:cNvSpPr/>
          <p:nvPr/>
        </p:nvSpPr>
        <p:spPr>
          <a:xfrm>
            <a:off x="1072991" y="6344001"/>
            <a:ext cx="726281" cy="1043821"/>
          </a:xfrm>
          <a:prstGeom prst="roundRect">
            <a:avLst>
              <a:gd name="adj" fmla="val 6724"/>
            </a:avLst>
          </a:prstGeom>
          <a:solidFill>
            <a:srgbClr val="CCEEFF"/>
          </a:solidFill>
          <a:ln/>
        </p:spPr>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96114" y="6729764"/>
            <a:ext cx="272296" cy="272296"/>
          </a:xfrm>
          <a:prstGeom prst="rect">
            <a:avLst/>
          </a:prstGeom>
        </p:spPr>
      </p:pic>
      <p:sp>
        <p:nvSpPr>
          <p:cNvPr id="26" name="Text 19"/>
          <p:cNvSpPr/>
          <p:nvPr/>
        </p:nvSpPr>
        <p:spPr>
          <a:xfrm>
            <a:off x="1944648" y="6525572"/>
            <a:ext cx="2383393" cy="297894"/>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Dashboard / UI</a:t>
            </a:r>
            <a:endParaRPr lang="en-US" sz="1850" dirty="0"/>
          </a:p>
        </p:txBody>
      </p:sp>
      <p:sp>
        <p:nvSpPr>
          <p:cNvPr id="27" name="Text 20"/>
          <p:cNvSpPr/>
          <p:nvPr/>
        </p:nvSpPr>
        <p:spPr>
          <a:xfrm>
            <a:off x="1944648" y="6910620"/>
            <a:ext cx="11431191" cy="261461"/>
          </a:xfrm>
          <a:prstGeom prst="rect">
            <a:avLst/>
          </a:prstGeom>
          <a:noFill/>
          <a:ln/>
        </p:spPr>
        <p:txBody>
          <a:bodyPr wrap="none" lIns="0" tIns="0" rIns="0" bIns="0" rtlCol="0" anchor="t"/>
          <a:lstStyle/>
          <a:p>
            <a:pPr marL="0" indent="0" algn="l">
              <a:lnSpc>
                <a:spcPts val="2050"/>
              </a:lnSpc>
              <a:buNone/>
            </a:pPr>
            <a:r>
              <a:rPr lang="en-US" sz="1400" dirty="0">
                <a:solidFill>
                  <a:srgbClr val="272525"/>
                </a:solidFill>
                <a:latin typeface="Inter" pitchFamily="34" charset="0"/>
                <a:ea typeface="Inter" pitchFamily="34" charset="-122"/>
                <a:cs typeface="Inter" pitchFamily="34" charset="-120"/>
              </a:rPr>
              <a:t>Streamlit, ReactJS, Web Application</a:t>
            </a:r>
            <a:endParaRPr lang="en-US" sz="1400" dirty="0"/>
          </a:p>
        </p:txBody>
      </p:sp>
      <p:sp>
        <p:nvSpPr>
          <p:cNvPr id="28" name="Arrow: Pentagon 27">
            <a:extLst>
              <a:ext uri="{FF2B5EF4-FFF2-40B4-BE49-F238E27FC236}">
                <a16:creationId xmlns:a16="http://schemas.microsoft.com/office/drawing/2014/main" id="{077A4196-7787-B5B3-945A-FCDCBA00FEDF}"/>
              </a:ext>
            </a:extLst>
          </p:cNvPr>
          <p:cNvSpPr/>
          <p:nvPr/>
        </p:nvSpPr>
        <p:spPr>
          <a:xfrm rot="10800000">
            <a:off x="7789762" y="7775293"/>
            <a:ext cx="6840636" cy="908611"/>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812494" y="1011436"/>
            <a:ext cx="3425904" cy="428149"/>
          </a:xfrm>
          <a:prstGeom prst="rect">
            <a:avLst/>
          </a:prstGeom>
          <a:noFill/>
          <a:ln/>
        </p:spPr>
        <p:txBody>
          <a:bodyPr wrap="none" lIns="0" tIns="0" rIns="0" bIns="0" rtlCol="0" anchor="t"/>
          <a:lstStyle/>
          <a:p>
            <a:pPr marL="0" indent="0" algn="l">
              <a:lnSpc>
                <a:spcPts val="3350"/>
              </a:lnSpc>
              <a:buNone/>
            </a:pPr>
            <a:r>
              <a:rPr lang="en-US" sz="2650" b="1" dirty="0">
                <a:solidFill>
                  <a:srgbClr val="000000"/>
                </a:solidFill>
                <a:latin typeface="Petrona Bold" pitchFamily="34" charset="0"/>
                <a:ea typeface="Petrona Bold" pitchFamily="34" charset="-122"/>
                <a:cs typeface="Petrona Bold" pitchFamily="34" charset="-120"/>
              </a:rPr>
              <a:t>System Workflow</a:t>
            </a:r>
            <a:endParaRPr lang="en-US" sz="2650" dirty="0"/>
          </a:p>
        </p:txBody>
      </p:sp>
      <p:pic>
        <p:nvPicPr>
          <p:cNvPr id="3" name="Image 0" descr="preencoded.png"/>
          <p:cNvPicPr>
            <a:picLocks noChangeAspect="1"/>
          </p:cNvPicPr>
          <p:nvPr/>
        </p:nvPicPr>
        <p:blipFill>
          <a:blip r:embed="rId3"/>
          <a:stretch>
            <a:fillRect/>
          </a:stretch>
        </p:blipFill>
        <p:spPr>
          <a:xfrm>
            <a:off x="2812494" y="2633901"/>
            <a:ext cx="5742027" cy="3502462"/>
          </a:xfrm>
          <a:prstGeom prst="rect">
            <a:avLst/>
          </a:prstGeom>
        </p:spPr>
      </p:pic>
      <p:sp>
        <p:nvSpPr>
          <p:cNvPr id="4" name="Text 1"/>
          <p:cNvSpPr/>
          <p:nvPr/>
        </p:nvSpPr>
        <p:spPr>
          <a:xfrm>
            <a:off x="2950825" y="3309913"/>
            <a:ext cx="1308595" cy="183027"/>
          </a:xfrm>
          <a:prstGeom prst="rect">
            <a:avLst/>
          </a:prstGeom>
          <a:noFill/>
          <a:ln/>
        </p:spPr>
        <p:txBody>
          <a:bodyPr wrap="none" lIns="0" tIns="0" rIns="0" bIns="0" rtlCol="0" anchor="t"/>
          <a:lstStyle/>
          <a:p>
            <a:pPr marL="0" indent="0" algn="ctr">
              <a:lnSpc>
                <a:spcPts val="1400"/>
              </a:lnSpc>
              <a:buNone/>
            </a:pPr>
            <a:r>
              <a:rPr lang="en-US" sz="1150" b="1" dirty="0">
                <a:solidFill>
                  <a:srgbClr val="272525"/>
                </a:solidFill>
                <a:latin typeface="Petrona Bold" pitchFamily="34" charset="0"/>
                <a:ea typeface="Petrona Bold" pitchFamily="34" charset="-122"/>
                <a:cs typeface="Petrona Bold" pitchFamily="34" charset="-120"/>
              </a:rPr>
              <a:t>Customer Removes</a:t>
            </a:r>
            <a:endParaRPr lang="en-US" sz="11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53714" y="3841756"/>
            <a:ext cx="309887" cy="309887"/>
          </a:xfrm>
          <a:prstGeom prst="rect">
            <a:avLst/>
          </a:prstGeom>
        </p:spPr>
      </p:pic>
      <p:sp>
        <p:nvSpPr>
          <p:cNvPr id="6" name="Text 2"/>
          <p:cNvSpPr/>
          <p:nvPr/>
        </p:nvSpPr>
        <p:spPr>
          <a:xfrm>
            <a:off x="3867413" y="4871356"/>
            <a:ext cx="1308595" cy="183027"/>
          </a:xfrm>
          <a:prstGeom prst="rect">
            <a:avLst/>
          </a:prstGeom>
          <a:noFill/>
          <a:ln/>
        </p:spPr>
        <p:txBody>
          <a:bodyPr wrap="none" lIns="0" tIns="0" rIns="0" bIns="0" rtlCol="0" anchor="t"/>
          <a:lstStyle/>
          <a:p>
            <a:pPr marL="0" indent="0" algn="ctr">
              <a:lnSpc>
                <a:spcPts val="1400"/>
              </a:lnSpc>
              <a:buNone/>
            </a:pPr>
            <a:r>
              <a:rPr lang="en-US" sz="1150" b="1" dirty="0">
                <a:solidFill>
                  <a:srgbClr val="272525"/>
                </a:solidFill>
                <a:latin typeface="Petrona Bold" pitchFamily="34" charset="0"/>
                <a:ea typeface="Petrona Bold" pitchFamily="34" charset="-122"/>
                <a:cs typeface="Petrona Bold" pitchFamily="34" charset="-120"/>
              </a:rPr>
              <a:t>Weight Detected</a:t>
            </a:r>
            <a:endParaRPr lang="en-US" sz="11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6274" y="4030691"/>
            <a:ext cx="309887" cy="309887"/>
          </a:xfrm>
          <a:prstGeom prst="rect">
            <a:avLst/>
          </a:prstGeom>
        </p:spPr>
      </p:pic>
      <p:sp>
        <p:nvSpPr>
          <p:cNvPr id="8" name="Text 3"/>
          <p:cNvSpPr/>
          <p:nvPr/>
        </p:nvSpPr>
        <p:spPr>
          <a:xfrm>
            <a:off x="4982522" y="3476961"/>
            <a:ext cx="1351107" cy="183027"/>
          </a:xfrm>
          <a:prstGeom prst="rect">
            <a:avLst/>
          </a:prstGeom>
          <a:noFill/>
          <a:ln/>
        </p:spPr>
        <p:txBody>
          <a:bodyPr wrap="none" lIns="0" tIns="0" rIns="0" bIns="0" rtlCol="0" anchor="t"/>
          <a:lstStyle/>
          <a:p>
            <a:pPr marL="0" indent="0" algn="ctr">
              <a:lnSpc>
                <a:spcPts val="1400"/>
              </a:lnSpc>
              <a:buNone/>
            </a:pPr>
            <a:r>
              <a:rPr lang="en-US" sz="1150" b="1" dirty="0">
                <a:solidFill>
                  <a:srgbClr val="272525"/>
                </a:solidFill>
                <a:latin typeface="Petrona Bold" pitchFamily="34" charset="0"/>
                <a:ea typeface="Petrona Bold" pitchFamily="34" charset="-122"/>
                <a:cs typeface="Petrona Bold" pitchFamily="34" charset="-120"/>
              </a:rPr>
              <a:t>Return Verified</a:t>
            </a:r>
            <a:endParaRPr lang="en-US" sz="1150" dirty="0"/>
          </a:p>
        </p:txBody>
      </p:sp>
      <p:pic>
        <p:nvPicPr>
          <p:cNvPr id="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5905" y="4219625"/>
            <a:ext cx="309887" cy="309887"/>
          </a:xfrm>
          <a:prstGeom prst="rect">
            <a:avLst/>
          </a:prstGeom>
        </p:spPr>
      </p:pic>
      <p:sp>
        <p:nvSpPr>
          <p:cNvPr id="10" name="Text 4"/>
          <p:cNvSpPr/>
          <p:nvPr/>
        </p:nvSpPr>
        <p:spPr>
          <a:xfrm>
            <a:off x="5889619" y="5277211"/>
            <a:ext cx="1308595" cy="183027"/>
          </a:xfrm>
          <a:prstGeom prst="rect">
            <a:avLst/>
          </a:prstGeom>
          <a:noFill/>
          <a:ln/>
        </p:spPr>
        <p:txBody>
          <a:bodyPr wrap="none" lIns="0" tIns="0" rIns="0" bIns="0" rtlCol="0" anchor="t"/>
          <a:lstStyle/>
          <a:p>
            <a:pPr marL="0" indent="0" algn="ctr">
              <a:lnSpc>
                <a:spcPts val="1400"/>
              </a:lnSpc>
              <a:buNone/>
            </a:pPr>
            <a:r>
              <a:rPr lang="en-US" sz="1150" b="1" dirty="0">
                <a:solidFill>
                  <a:srgbClr val="272525"/>
                </a:solidFill>
                <a:latin typeface="Petrona Bold" pitchFamily="34" charset="0"/>
                <a:ea typeface="Petrona Bold" pitchFamily="34" charset="-122"/>
                <a:cs typeface="Petrona Bold" pitchFamily="34" charset="-120"/>
              </a:rPr>
              <a:t>Behavior Check</a:t>
            </a:r>
            <a:endParaRPr lang="en-US" sz="1150" dirty="0"/>
          </a:p>
        </p:txBody>
      </p:sp>
      <p:pic>
        <p:nvPicPr>
          <p:cNvPr id="1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85438" y="4408559"/>
            <a:ext cx="309887" cy="309887"/>
          </a:xfrm>
          <a:prstGeom prst="rect">
            <a:avLst/>
          </a:prstGeom>
        </p:spPr>
      </p:pic>
      <p:sp>
        <p:nvSpPr>
          <p:cNvPr id="12" name="Text 5"/>
          <p:cNvSpPr/>
          <p:nvPr/>
        </p:nvSpPr>
        <p:spPr>
          <a:xfrm>
            <a:off x="7051114" y="3841756"/>
            <a:ext cx="1308595" cy="183027"/>
          </a:xfrm>
          <a:prstGeom prst="rect">
            <a:avLst/>
          </a:prstGeom>
          <a:noFill/>
          <a:ln/>
        </p:spPr>
        <p:txBody>
          <a:bodyPr wrap="none" lIns="0" tIns="0" rIns="0" bIns="0" rtlCol="0" anchor="t"/>
          <a:lstStyle/>
          <a:p>
            <a:pPr marL="0" indent="0" algn="ctr">
              <a:lnSpc>
                <a:spcPts val="1400"/>
              </a:lnSpc>
              <a:buNone/>
            </a:pPr>
            <a:r>
              <a:rPr lang="en-US" sz="1150" b="1" dirty="0">
                <a:solidFill>
                  <a:srgbClr val="272525"/>
                </a:solidFill>
                <a:latin typeface="Petrona Bold" pitchFamily="34" charset="0"/>
                <a:ea typeface="Petrona Bold" pitchFamily="34" charset="-122"/>
                <a:cs typeface="Petrona Bold" pitchFamily="34" charset="-120"/>
              </a:rPr>
              <a:t>Suspicious Alert</a:t>
            </a:r>
            <a:endParaRPr lang="en-US" sz="1150" dirty="0"/>
          </a:p>
        </p:txBody>
      </p:sp>
      <p:pic>
        <p:nvPicPr>
          <p:cNvPr id="13"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28015" y="4611439"/>
            <a:ext cx="309887" cy="309887"/>
          </a:xfrm>
          <a:prstGeom prst="rect">
            <a:avLst/>
          </a:prstGeom>
        </p:spPr>
      </p:pic>
      <p:sp>
        <p:nvSpPr>
          <p:cNvPr id="14" name="Text 6"/>
          <p:cNvSpPr/>
          <p:nvPr/>
        </p:nvSpPr>
        <p:spPr>
          <a:xfrm>
            <a:off x="8880515" y="1636633"/>
            <a:ext cx="130493" cy="163116"/>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Petrona Light" pitchFamily="34" charset="0"/>
                <a:ea typeface="Petrona Light" pitchFamily="34" charset="-122"/>
                <a:cs typeface="Petrona Light" pitchFamily="34" charset="-120"/>
              </a:rPr>
              <a:t>01</a:t>
            </a:r>
            <a:endParaRPr lang="en-US" sz="1000" dirty="0"/>
          </a:p>
        </p:txBody>
      </p:sp>
      <p:sp>
        <p:nvSpPr>
          <p:cNvPr id="15" name="Shape 7"/>
          <p:cNvSpPr/>
          <p:nvPr/>
        </p:nvSpPr>
        <p:spPr>
          <a:xfrm>
            <a:off x="8880515" y="1843207"/>
            <a:ext cx="2944892" cy="15240"/>
          </a:xfrm>
          <a:prstGeom prst="rect">
            <a:avLst/>
          </a:prstGeom>
          <a:solidFill>
            <a:srgbClr val="007EBD"/>
          </a:solidFill>
          <a:ln/>
        </p:spPr>
      </p:sp>
      <p:sp>
        <p:nvSpPr>
          <p:cNvPr id="16" name="Text 8"/>
          <p:cNvSpPr/>
          <p:nvPr/>
        </p:nvSpPr>
        <p:spPr>
          <a:xfrm>
            <a:off x="8880515" y="1938933"/>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Product Removal</a:t>
            </a:r>
            <a:endParaRPr lang="en-US" sz="1300" dirty="0"/>
          </a:p>
        </p:txBody>
      </p:sp>
      <p:sp>
        <p:nvSpPr>
          <p:cNvPr id="17" name="Text 9"/>
          <p:cNvSpPr/>
          <p:nvPr/>
        </p:nvSpPr>
        <p:spPr>
          <a:xfrm>
            <a:off x="8880515" y="2228017"/>
            <a:ext cx="2944892" cy="164425"/>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Customer removes item from shelf</a:t>
            </a:r>
            <a:endParaRPr lang="en-US" sz="1000" dirty="0"/>
          </a:p>
        </p:txBody>
      </p:sp>
      <p:sp>
        <p:nvSpPr>
          <p:cNvPr id="18" name="Text 10"/>
          <p:cNvSpPr/>
          <p:nvPr/>
        </p:nvSpPr>
        <p:spPr>
          <a:xfrm>
            <a:off x="8880515" y="2565321"/>
            <a:ext cx="130493" cy="163116"/>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Petrona Light" pitchFamily="34" charset="0"/>
                <a:ea typeface="Petrona Light" pitchFamily="34" charset="-122"/>
                <a:cs typeface="Petrona Light" pitchFamily="34" charset="-120"/>
              </a:rPr>
              <a:t>02</a:t>
            </a:r>
            <a:endParaRPr lang="en-US" sz="1000" dirty="0"/>
          </a:p>
        </p:txBody>
      </p:sp>
      <p:sp>
        <p:nvSpPr>
          <p:cNvPr id="19" name="Shape 11"/>
          <p:cNvSpPr/>
          <p:nvPr/>
        </p:nvSpPr>
        <p:spPr>
          <a:xfrm>
            <a:off x="8880515" y="2771894"/>
            <a:ext cx="2944892" cy="15240"/>
          </a:xfrm>
          <a:prstGeom prst="rect">
            <a:avLst/>
          </a:prstGeom>
          <a:solidFill>
            <a:srgbClr val="007EBD"/>
          </a:solidFill>
          <a:ln/>
        </p:spPr>
      </p:sp>
      <p:sp>
        <p:nvSpPr>
          <p:cNvPr id="20" name="Text 12"/>
          <p:cNvSpPr/>
          <p:nvPr/>
        </p:nvSpPr>
        <p:spPr>
          <a:xfrm>
            <a:off x="8880515" y="2867620"/>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Weight Detection</a:t>
            </a:r>
            <a:endParaRPr lang="en-US" sz="1300" dirty="0"/>
          </a:p>
        </p:txBody>
      </p:sp>
      <p:sp>
        <p:nvSpPr>
          <p:cNvPr id="21" name="Text 13"/>
          <p:cNvSpPr/>
          <p:nvPr/>
        </p:nvSpPr>
        <p:spPr>
          <a:xfrm>
            <a:off x="8880515" y="3156704"/>
            <a:ext cx="2944892" cy="164425"/>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Load cell detects change in weight</a:t>
            </a:r>
            <a:endParaRPr lang="en-US" sz="1000" dirty="0"/>
          </a:p>
        </p:txBody>
      </p:sp>
      <p:sp>
        <p:nvSpPr>
          <p:cNvPr id="22" name="Text 14"/>
          <p:cNvSpPr/>
          <p:nvPr/>
        </p:nvSpPr>
        <p:spPr>
          <a:xfrm>
            <a:off x="8880515" y="3494008"/>
            <a:ext cx="130493" cy="163116"/>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Petrona Light" pitchFamily="34" charset="0"/>
                <a:ea typeface="Petrona Light" pitchFamily="34" charset="-122"/>
                <a:cs typeface="Petrona Light" pitchFamily="34" charset="-120"/>
              </a:rPr>
              <a:t>03</a:t>
            </a:r>
            <a:endParaRPr lang="en-US" sz="1000" dirty="0"/>
          </a:p>
        </p:txBody>
      </p:sp>
      <p:sp>
        <p:nvSpPr>
          <p:cNvPr id="23" name="Shape 15"/>
          <p:cNvSpPr/>
          <p:nvPr/>
        </p:nvSpPr>
        <p:spPr>
          <a:xfrm>
            <a:off x="8880515" y="3700582"/>
            <a:ext cx="2944892" cy="15240"/>
          </a:xfrm>
          <a:prstGeom prst="rect">
            <a:avLst/>
          </a:prstGeom>
          <a:solidFill>
            <a:srgbClr val="007EBD"/>
          </a:solidFill>
          <a:ln/>
        </p:spPr>
      </p:sp>
      <p:sp>
        <p:nvSpPr>
          <p:cNvPr id="24" name="Text 16"/>
          <p:cNvSpPr/>
          <p:nvPr/>
        </p:nvSpPr>
        <p:spPr>
          <a:xfrm>
            <a:off x="8880515" y="3796308"/>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Return Verification</a:t>
            </a:r>
            <a:endParaRPr lang="en-US" sz="1300" dirty="0"/>
          </a:p>
        </p:txBody>
      </p:sp>
      <p:sp>
        <p:nvSpPr>
          <p:cNvPr id="25" name="Text 17"/>
          <p:cNvSpPr/>
          <p:nvPr/>
        </p:nvSpPr>
        <p:spPr>
          <a:xfrm>
            <a:off x="8880515" y="4085392"/>
            <a:ext cx="2944892" cy="164425"/>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Ultrasonic sensor checks if item returned</a:t>
            </a:r>
            <a:endParaRPr lang="en-US" sz="1000" dirty="0"/>
          </a:p>
        </p:txBody>
      </p:sp>
      <p:sp>
        <p:nvSpPr>
          <p:cNvPr id="26" name="Text 18"/>
          <p:cNvSpPr/>
          <p:nvPr/>
        </p:nvSpPr>
        <p:spPr>
          <a:xfrm>
            <a:off x="8880515" y="4422696"/>
            <a:ext cx="130493" cy="163116"/>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Petrona Light" pitchFamily="34" charset="0"/>
                <a:ea typeface="Petrona Light" pitchFamily="34" charset="-122"/>
                <a:cs typeface="Petrona Light" pitchFamily="34" charset="-120"/>
              </a:rPr>
              <a:t>04</a:t>
            </a:r>
            <a:endParaRPr lang="en-US" sz="1000" dirty="0"/>
          </a:p>
        </p:txBody>
      </p:sp>
      <p:sp>
        <p:nvSpPr>
          <p:cNvPr id="27" name="Shape 19"/>
          <p:cNvSpPr/>
          <p:nvPr/>
        </p:nvSpPr>
        <p:spPr>
          <a:xfrm>
            <a:off x="8880515" y="4629269"/>
            <a:ext cx="2944892" cy="15240"/>
          </a:xfrm>
          <a:prstGeom prst="rect">
            <a:avLst/>
          </a:prstGeom>
          <a:solidFill>
            <a:srgbClr val="007EBD"/>
          </a:solidFill>
          <a:ln/>
        </p:spPr>
      </p:sp>
      <p:sp>
        <p:nvSpPr>
          <p:cNvPr id="28" name="Text 20"/>
          <p:cNvSpPr/>
          <p:nvPr/>
        </p:nvSpPr>
        <p:spPr>
          <a:xfrm>
            <a:off x="8880515" y="4724995"/>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Behaviour Analysis</a:t>
            </a:r>
            <a:endParaRPr lang="en-US" sz="1300" dirty="0"/>
          </a:p>
        </p:txBody>
      </p:sp>
      <p:sp>
        <p:nvSpPr>
          <p:cNvPr id="29" name="Text 21"/>
          <p:cNvSpPr/>
          <p:nvPr/>
        </p:nvSpPr>
        <p:spPr>
          <a:xfrm>
            <a:off x="8880515" y="5014079"/>
            <a:ext cx="2944892" cy="164425"/>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Optional camera analyses interaction</a:t>
            </a:r>
            <a:endParaRPr lang="en-US" sz="1000" dirty="0"/>
          </a:p>
        </p:txBody>
      </p:sp>
      <p:sp>
        <p:nvSpPr>
          <p:cNvPr id="30" name="Text 22"/>
          <p:cNvSpPr/>
          <p:nvPr/>
        </p:nvSpPr>
        <p:spPr>
          <a:xfrm>
            <a:off x="8880515" y="5351383"/>
            <a:ext cx="130493" cy="163116"/>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Petrona Light" pitchFamily="34" charset="0"/>
                <a:ea typeface="Petrona Light" pitchFamily="34" charset="-122"/>
                <a:cs typeface="Petrona Light" pitchFamily="34" charset="-120"/>
              </a:rPr>
              <a:t>05</a:t>
            </a:r>
            <a:endParaRPr lang="en-US" sz="1000" dirty="0"/>
          </a:p>
        </p:txBody>
      </p:sp>
      <p:sp>
        <p:nvSpPr>
          <p:cNvPr id="31" name="Shape 23"/>
          <p:cNvSpPr/>
          <p:nvPr/>
        </p:nvSpPr>
        <p:spPr>
          <a:xfrm>
            <a:off x="8880515" y="5557957"/>
            <a:ext cx="2944892" cy="15240"/>
          </a:xfrm>
          <a:prstGeom prst="rect">
            <a:avLst/>
          </a:prstGeom>
          <a:solidFill>
            <a:srgbClr val="007EBD"/>
          </a:solidFill>
          <a:ln/>
        </p:spPr>
      </p:sp>
      <p:sp>
        <p:nvSpPr>
          <p:cNvPr id="32" name="Text 24"/>
          <p:cNvSpPr/>
          <p:nvPr/>
        </p:nvSpPr>
        <p:spPr>
          <a:xfrm>
            <a:off x="8880515" y="5653683"/>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Alert Generation</a:t>
            </a:r>
            <a:endParaRPr lang="en-US" sz="1300" dirty="0"/>
          </a:p>
        </p:txBody>
      </p:sp>
      <p:sp>
        <p:nvSpPr>
          <p:cNvPr id="33" name="Text 25"/>
          <p:cNvSpPr/>
          <p:nvPr/>
        </p:nvSpPr>
        <p:spPr>
          <a:xfrm>
            <a:off x="8880515" y="5942767"/>
            <a:ext cx="2944892" cy="164425"/>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Suspicious activity triggers alert</a:t>
            </a:r>
            <a:endParaRPr lang="en-US" sz="1000" dirty="0"/>
          </a:p>
        </p:txBody>
      </p:sp>
      <p:sp>
        <p:nvSpPr>
          <p:cNvPr id="34" name="Text 26"/>
          <p:cNvSpPr/>
          <p:nvPr/>
        </p:nvSpPr>
        <p:spPr>
          <a:xfrm>
            <a:off x="8880515" y="6280071"/>
            <a:ext cx="130493" cy="163116"/>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Petrona Light" pitchFamily="34" charset="0"/>
                <a:ea typeface="Petrona Light" pitchFamily="34" charset="-122"/>
                <a:cs typeface="Petrona Light" pitchFamily="34" charset="-120"/>
              </a:rPr>
              <a:t>06</a:t>
            </a:r>
            <a:endParaRPr lang="en-US" sz="1000" dirty="0"/>
          </a:p>
        </p:txBody>
      </p:sp>
      <p:sp>
        <p:nvSpPr>
          <p:cNvPr id="35" name="Shape 27"/>
          <p:cNvSpPr/>
          <p:nvPr/>
        </p:nvSpPr>
        <p:spPr>
          <a:xfrm>
            <a:off x="8880515" y="6486644"/>
            <a:ext cx="2944892" cy="15240"/>
          </a:xfrm>
          <a:prstGeom prst="rect">
            <a:avLst/>
          </a:prstGeom>
          <a:solidFill>
            <a:srgbClr val="007EBD"/>
          </a:solidFill>
          <a:ln/>
        </p:spPr>
      </p:sp>
      <p:sp>
        <p:nvSpPr>
          <p:cNvPr id="36" name="Text 28"/>
          <p:cNvSpPr/>
          <p:nvPr/>
        </p:nvSpPr>
        <p:spPr>
          <a:xfrm>
            <a:off x="8880515" y="6582370"/>
            <a:ext cx="1712952" cy="2140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Petrona Bold" pitchFamily="34" charset="0"/>
                <a:ea typeface="Petrona Bold" pitchFamily="34" charset="-122"/>
                <a:cs typeface="Petrona Bold" pitchFamily="34" charset="-120"/>
              </a:rPr>
              <a:t>Restocking Alert</a:t>
            </a:r>
            <a:endParaRPr lang="en-US" sz="1300" dirty="0"/>
          </a:p>
        </p:txBody>
      </p:sp>
      <p:sp>
        <p:nvSpPr>
          <p:cNvPr id="37" name="Text 29"/>
          <p:cNvSpPr/>
          <p:nvPr/>
        </p:nvSpPr>
        <p:spPr>
          <a:xfrm>
            <a:off x="8880515" y="6871454"/>
            <a:ext cx="2944892" cy="164425"/>
          </a:xfrm>
          <a:prstGeom prst="rect">
            <a:avLst/>
          </a:prstGeom>
          <a:noFill/>
          <a:ln/>
        </p:spPr>
        <p:txBody>
          <a:bodyPr wrap="none" lIns="0" tIns="0" rIns="0" bIns="0" rtlCol="0" anchor="t"/>
          <a:lstStyle/>
          <a:p>
            <a:pPr marL="0" indent="0" algn="l">
              <a:lnSpc>
                <a:spcPts val="1250"/>
              </a:lnSpc>
              <a:buNone/>
            </a:pPr>
            <a:r>
              <a:rPr lang="en-US" sz="1000" dirty="0">
                <a:solidFill>
                  <a:srgbClr val="272525"/>
                </a:solidFill>
                <a:latin typeface="Inter" pitchFamily="34" charset="0"/>
                <a:ea typeface="Inter" pitchFamily="34" charset="-122"/>
                <a:cs typeface="Inter" pitchFamily="34" charset="-120"/>
              </a:rPr>
              <a:t>Low inventory notification sent</a:t>
            </a:r>
            <a:endParaRPr lang="en-US" sz="1000" dirty="0"/>
          </a:p>
        </p:txBody>
      </p:sp>
      <p:sp>
        <p:nvSpPr>
          <p:cNvPr id="38" name="Arrow: Pentagon 37">
            <a:extLst>
              <a:ext uri="{FF2B5EF4-FFF2-40B4-BE49-F238E27FC236}">
                <a16:creationId xmlns:a16="http://schemas.microsoft.com/office/drawing/2014/main" id="{4495E8AD-B7FD-0237-89D6-96A76F07AD1B}"/>
              </a:ext>
            </a:extLst>
          </p:cNvPr>
          <p:cNvSpPr/>
          <p:nvPr/>
        </p:nvSpPr>
        <p:spPr>
          <a:xfrm rot="10800000">
            <a:off x="7789762" y="7775293"/>
            <a:ext cx="6840636" cy="908611"/>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653415" y="1148834"/>
            <a:ext cx="1336358" cy="329803"/>
          </a:xfrm>
          <a:prstGeom prst="roundRect">
            <a:avLst>
              <a:gd name="adj" fmla="val 19023"/>
            </a:avLst>
          </a:prstGeom>
          <a:solidFill>
            <a:srgbClr val="CCEEFF"/>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334" y="1239083"/>
            <a:ext cx="149304" cy="149304"/>
          </a:xfrm>
          <a:prstGeom prst="rect">
            <a:avLst/>
          </a:prstGeom>
        </p:spPr>
      </p:pic>
      <p:sp>
        <p:nvSpPr>
          <p:cNvPr id="5" name="Text 1"/>
          <p:cNvSpPr/>
          <p:nvPr/>
        </p:nvSpPr>
        <p:spPr>
          <a:xfrm>
            <a:off x="989290" y="1204793"/>
            <a:ext cx="888563" cy="217884"/>
          </a:xfrm>
          <a:prstGeom prst="rect">
            <a:avLst/>
          </a:prstGeom>
          <a:noFill/>
          <a:ln/>
        </p:spPr>
        <p:txBody>
          <a:bodyPr wrap="none" lIns="0" tIns="0" rIns="0" bIns="0" rtlCol="0" anchor="t"/>
          <a:lstStyle/>
          <a:p>
            <a:pPr marL="0" indent="0" algn="l">
              <a:lnSpc>
                <a:spcPts val="1700"/>
              </a:lnSpc>
              <a:buNone/>
            </a:pPr>
            <a:r>
              <a:rPr lang="en-US" sz="1150" dirty="0">
                <a:solidFill>
                  <a:srgbClr val="272525"/>
                </a:solidFill>
                <a:latin typeface="Inter" pitchFamily="34" charset="0"/>
                <a:ea typeface="Inter" pitchFamily="34" charset="-122"/>
                <a:cs typeface="Inter" pitchFamily="34" charset="-120"/>
              </a:rPr>
              <a:t>PROTOTYPE</a:t>
            </a:r>
            <a:endParaRPr lang="en-US" sz="1150" dirty="0"/>
          </a:p>
        </p:txBody>
      </p:sp>
      <p:sp>
        <p:nvSpPr>
          <p:cNvPr id="6" name="Text 2"/>
          <p:cNvSpPr/>
          <p:nvPr/>
        </p:nvSpPr>
        <p:spPr>
          <a:xfrm>
            <a:off x="653415" y="1540073"/>
            <a:ext cx="7101007" cy="612696"/>
          </a:xfrm>
          <a:prstGeom prst="rect">
            <a:avLst/>
          </a:prstGeom>
          <a:noFill/>
          <a:ln/>
        </p:spPr>
        <p:txBody>
          <a:bodyPr wrap="none" lIns="0" tIns="0" rIns="0" bIns="0" rtlCol="0" anchor="t"/>
          <a:lstStyle/>
          <a:p>
            <a:pPr marL="0" indent="0" algn="l">
              <a:lnSpc>
                <a:spcPts val="4800"/>
              </a:lnSpc>
              <a:buNone/>
            </a:pPr>
            <a:r>
              <a:rPr lang="en-US" sz="3850" b="1" dirty="0">
                <a:solidFill>
                  <a:srgbClr val="000000"/>
                </a:solidFill>
                <a:latin typeface="Petrona Bold" pitchFamily="34" charset="0"/>
                <a:ea typeface="Petrona Bold" pitchFamily="34" charset="-122"/>
                <a:cs typeface="Petrona Bold" pitchFamily="34" charset="-120"/>
              </a:rPr>
              <a:t>Prototype Demonstration Setup</a:t>
            </a:r>
            <a:endParaRPr lang="en-US" sz="3850" dirty="0"/>
          </a:p>
        </p:txBody>
      </p:sp>
      <p:sp>
        <p:nvSpPr>
          <p:cNvPr id="7" name="Shape 3"/>
          <p:cNvSpPr/>
          <p:nvPr/>
        </p:nvSpPr>
        <p:spPr>
          <a:xfrm>
            <a:off x="653415" y="2383274"/>
            <a:ext cx="7837170" cy="1059180"/>
          </a:xfrm>
          <a:prstGeom prst="roundRect">
            <a:avLst>
              <a:gd name="adj" fmla="val 7404"/>
            </a:avLst>
          </a:prstGeom>
          <a:solidFill>
            <a:srgbClr val="CCEEFF"/>
          </a:solidFill>
          <a:ln w="7620">
            <a:solidFill>
              <a:srgbClr val="B2D4E5"/>
            </a:solidFill>
            <a:prstDash val="solid"/>
          </a:ln>
        </p:spPr>
      </p:sp>
      <p:sp>
        <p:nvSpPr>
          <p:cNvPr id="8" name="Text 4"/>
          <p:cNvSpPr/>
          <p:nvPr/>
        </p:nvSpPr>
        <p:spPr>
          <a:xfrm>
            <a:off x="847725" y="2577584"/>
            <a:ext cx="2450663" cy="306229"/>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Physical Setup</a:t>
            </a:r>
            <a:endParaRPr lang="en-US" sz="1900" dirty="0"/>
          </a:p>
        </p:txBody>
      </p:sp>
      <p:sp>
        <p:nvSpPr>
          <p:cNvPr id="9" name="Text 5"/>
          <p:cNvSpPr/>
          <p:nvPr/>
        </p:nvSpPr>
        <p:spPr>
          <a:xfrm>
            <a:off x="847725" y="2975967"/>
            <a:ext cx="7448550" cy="272177"/>
          </a:xfrm>
          <a:prstGeom prst="rect">
            <a:avLst/>
          </a:prstGeom>
          <a:noFill/>
          <a:ln/>
        </p:spPr>
        <p:txBody>
          <a:bodyPr wrap="none" lIns="0" tIns="0" rIns="0" bIns="0" rtlCol="0" anchor="t"/>
          <a:lstStyle/>
          <a:p>
            <a:pPr marL="0" indent="0" algn="l">
              <a:lnSpc>
                <a:spcPts val="2100"/>
              </a:lnSpc>
              <a:buNone/>
            </a:pPr>
            <a:r>
              <a:rPr lang="en-US" sz="1450" dirty="0">
                <a:solidFill>
                  <a:srgbClr val="272525"/>
                </a:solidFill>
                <a:latin typeface="Inter" pitchFamily="34" charset="0"/>
                <a:ea typeface="Inter" pitchFamily="34" charset="-122"/>
                <a:cs typeface="Inter" pitchFamily="34" charset="-120"/>
              </a:rPr>
              <a:t>Miniature shelf structure with integrated load cell and mock product items</a:t>
            </a:r>
            <a:endParaRPr lang="en-US" sz="1450" dirty="0"/>
          </a:p>
        </p:txBody>
      </p:sp>
      <p:sp>
        <p:nvSpPr>
          <p:cNvPr id="10" name="Shape 6"/>
          <p:cNvSpPr/>
          <p:nvPr/>
        </p:nvSpPr>
        <p:spPr>
          <a:xfrm>
            <a:off x="653415" y="3596045"/>
            <a:ext cx="7837170" cy="1059180"/>
          </a:xfrm>
          <a:prstGeom prst="roundRect">
            <a:avLst>
              <a:gd name="adj" fmla="val 7404"/>
            </a:avLst>
          </a:prstGeom>
          <a:solidFill>
            <a:srgbClr val="CCEEFF"/>
          </a:solidFill>
          <a:ln w="7620">
            <a:solidFill>
              <a:srgbClr val="B2D4E5"/>
            </a:solidFill>
            <a:prstDash val="solid"/>
          </a:ln>
        </p:spPr>
      </p:sp>
      <p:sp>
        <p:nvSpPr>
          <p:cNvPr id="11" name="Text 7"/>
          <p:cNvSpPr/>
          <p:nvPr/>
        </p:nvSpPr>
        <p:spPr>
          <a:xfrm>
            <a:off x="847725" y="3790355"/>
            <a:ext cx="2450663" cy="306229"/>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Processing Unit</a:t>
            </a:r>
            <a:endParaRPr lang="en-US" sz="1900" dirty="0"/>
          </a:p>
        </p:txBody>
      </p:sp>
      <p:sp>
        <p:nvSpPr>
          <p:cNvPr id="12" name="Text 8"/>
          <p:cNvSpPr/>
          <p:nvPr/>
        </p:nvSpPr>
        <p:spPr>
          <a:xfrm>
            <a:off x="847725" y="4188738"/>
            <a:ext cx="7448550" cy="272177"/>
          </a:xfrm>
          <a:prstGeom prst="rect">
            <a:avLst/>
          </a:prstGeom>
          <a:noFill/>
          <a:ln/>
        </p:spPr>
        <p:txBody>
          <a:bodyPr wrap="none" lIns="0" tIns="0" rIns="0" bIns="0" rtlCol="0" anchor="t"/>
          <a:lstStyle/>
          <a:p>
            <a:pPr marL="0" indent="0" algn="l">
              <a:lnSpc>
                <a:spcPts val="2100"/>
              </a:lnSpc>
              <a:buNone/>
            </a:pPr>
            <a:r>
              <a:rPr lang="en-US" sz="1450" dirty="0">
                <a:solidFill>
                  <a:srgbClr val="272525"/>
                </a:solidFill>
                <a:latin typeface="Inter" pitchFamily="34" charset="0"/>
                <a:ea typeface="Inter" pitchFamily="34" charset="-122"/>
                <a:cs typeface="Inter" pitchFamily="34" charset="-120"/>
              </a:rPr>
              <a:t>ESP32 or Raspberry Pi as the central controller</a:t>
            </a:r>
            <a:endParaRPr lang="en-US" sz="1450" dirty="0"/>
          </a:p>
        </p:txBody>
      </p:sp>
      <p:sp>
        <p:nvSpPr>
          <p:cNvPr id="13" name="Shape 9"/>
          <p:cNvSpPr/>
          <p:nvPr/>
        </p:nvSpPr>
        <p:spPr>
          <a:xfrm>
            <a:off x="653415" y="4808815"/>
            <a:ext cx="7837170" cy="1059180"/>
          </a:xfrm>
          <a:prstGeom prst="roundRect">
            <a:avLst>
              <a:gd name="adj" fmla="val 7404"/>
            </a:avLst>
          </a:prstGeom>
          <a:solidFill>
            <a:srgbClr val="CCEEFF"/>
          </a:solidFill>
          <a:ln w="7620">
            <a:solidFill>
              <a:srgbClr val="B2D4E5"/>
            </a:solidFill>
            <a:prstDash val="solid"/>
          </a:ln>
        </p:spPr>
      </p:sp>
      <p:sp>
        <p:nvSpPr>
          <p:cNvPr id="14" name="Text 10"/>
          <p:cNvSpPr/>
          <p:nvPr/>
        </p:nvSpPr>
        <p:spPr>
          <a:xfrm>
            <a:off x="847725" y="5003125"/>
            <a:ext cx="2450663" cy="306229"/>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Alert System</a:t>
            </a:r>
            <a:endParaRPr lang="en-US" sz="1900" dirty="0"/>
          </a:p>
        </p:txBody>
      </p:sp>
      <p:sp>
        <p:nvSpPr>
          <p:cNvPr id="15" name="Text 11"/>
          <p:cNvSpPr/>
          <p:nvPr/>
        </p:nvSpPr>
        <p:spPr>
          <a:xfrm>
            <a:off x="847725" y="5401508"/>
            <a:ext cx="7448550" cy="272177"/>
          </a:xfrm>
          <a:prstGeom prst="rect">
            <a:avLst/>
          </a:prstGeom>
          <a:noFill/>
          <a:ln/>
        </p:spPr>
        <p:txBody>
          <a:bodyPr wrap="none" lIns="0" tIns="0" rIns="0" bIns="0" rtlCol="0" anchor="t"/>
          <a:lstStyle/>
          <a:p>
            <a:pPr marL="0" indent="0" algn="l">
              <a:lnSpc>
                <a:spcPts val="2100"/>
              </a:lnSpc>
              <a:buNone/>
            </a:pPr>
            <a:r>
              <a:rPr lang="en-US" sz="1450" dirty="0">
                <a:solidFill>
                  <a:srgbClr val="272525"/>
                </a:solidFill>
                <a:latin typeface="Inter" pitchFamily="34" charset="0"/>
                <a:ea typeface="Inter" pitchFamily="34" charset="-122"/>
                <a:cs typeface="Inter" pitchFamily="34" charset="-120"/>
              </a:rPr>
              <a:t>Alerts displayed through LEDs, buzzer, or cloud dashboard</a:t>
            </a:r>
            <a:endParaRPr lang="en-US" sz="1450" dirty="0"/>
          </a:p>
        </p:txBody>
      </p:sp>
      <p:sp>
        <p:nvSpPr>
          <p:cNvPr id="16" name="Shape 12"/>
          <p:cNvSpPr/>
          <p:nvPr/>
        </p:nvSpPr>
        <p:spPr>
          <a:xfrm>
            <a:off x="653415" y="6021586"/>
            <a:ext cx="7837170" cy="1059180"/>
          </a:xfrm>
          <a:prstGeom prst="roundRect">
            <a:avLst>
              <a:gd name="adj" fmla="val 7404"/>
            </a:avLst>
          </a:prstGeom>
          <a:solidFill>
            <a:srgbClr val="CCEEFF"/>
          </a:solidFill>
          <a:ln w="7620">
            <a:solidFill>
              <a:srgbClr val="B2D4E5"/>
            </a:solidFill>
            <a:prstDash val="solid"/>
          </a:ln>
        </p:spPr>
      </p:sp>
      <p:sp>
        <p:nvSpPr>
          <p:cNvPr id="17" name="Text 13"/>
          <p:cNvSpPr/>
          <p:nvPr/>
        </p:nvSpPr>
        <p:spPr>
          <a:xfrm>
            <a:off x="847725" y="6215896"/>
            <a:ext cx="2510671" cy="306229"/>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Real-Time Monitoring</a:t>
            </a:r>
            <a:endParaRPr lang="en-US" sz="1900" dirty="0"/>
          </a:p>
        </p:txBody>
      </p:sp>
      <p:sp>
        <p:nvSpPr>
          <p:cNvPr id="18" name="Text 14"/>
          <p:cNvSpPr/>
          <p:nvPr/>
        </p:nvSpPr>
        <p:spPr>
          <a:xfrm>
            <a:off x="847725" y="6614279"/>
            <a:ext cx="7448550" cy="272177"/>
          </a:xfrm>
          <a:prstGeom prst="rect">
            <a:avLst/>
          </a:prstGeom>
          <a:noFill/>
          <a:ln/>
        </p:spPr>
        <p:txBody>
          <a:bodyPr wrap="none" lIns="0" tIns="0" rIns="0" bIns="0" rtlCol="0" anchor="t"/>
          <a:lstStyle/>
          <a:p>
            <a:pPr marL="0" indent="0" algn="l">
              <a:lnSpc>
                <a:spcPts val="2100"/>
              </a:lnSpc>
              <a:buNone/>
            </a:pPr>
            <a:r>
              <a:rPr lang="en-US" sz="1450" dirty="0">
                <a:solidFill>
                  <a:srgbClr val="272525"/>
                </a:solidFill>
                <a:latin typeface="Inter" pitchFamily="34" charset="0"/>
                <a:ea typeface="Inter" pitchFamily="34" charset="-122"/>
                <a:cs typeface="Inter" pitchFamily="34" charset="-120"/>
              </a:rPr>
              <a:t>Live logs visible in Firebase or web interface</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TotalTime>
  <Words>604</Words>
  <Application>Microsoft Office PowerPoint</Application>
  <PresentationFormat>Custom</PresentationFormat>
  <Paragraphs>132</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Petrona Light</vt:lpstr>
      <vt:lpstr>Inter</vt:lpstr>
      <vt:lpstr>Arial</vt:lpstr>
      <vt:lpstr>Petrona Bold</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Karunya V</dc:creator>
  <cp:lastModifiedBy>K23104066@outlook.com</cp:lastModifiedBy>
  <cp:revision>2</cp:revision>
  <dcterms:created xsi:type="dcterms:W3CDTF">2026-02-08T03:44:06Z</dcterms:created>
  <dcterms:modified xsi:type="dcterms:W3CDTF">2026-02-08T03:59:13Z</dcterms:modified>
</cp:coreProperties>
</file>